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1"/>
  </p:notesMasterIdLst>
  <p:sldIdLst>
    <p:sldId id="256" r:id="rId2"/>
    <p:sldId id="258" r:id="rId3"/>
    <p:sldId id="282" r:id="rId4"/>
    <p:sldId id="280" r:id="rId5"/>
    <p:sldId id="285" r:id="rId6"/>
    <p:sldId id="290" r:id="rId7"/>
    <p:sldId id="281" r:id="rId8"/>
    <p:sldId id="263" r:id="rId9"/>
    <p:sldId id="269" r:id="rId10"/>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FF"/>
    <a:srgbClr val="ADD8E6"/>
    <a:srgbClr val="FFAC1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94" autoAdjust="0"/>
  </p:normalViewPr>
  <p:slideViewPr>
    <p:cSldViewPr snapToGrid="0">
      <p:cViewPr varScale="1">
        <p:scale>
          <a:sx n="89" d="100"/>
          <a:sy n="89" d="100"/>
        </p:scale>
        <p:origin x="3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5CBE9-DF8F-4143-A658-5BF0B02054F7}" type="datetimeFigureOut">
              <a:rPr lang="en-GB" smtClean="0"/>
              <a:t>06/10/2025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667C1-E4CF-CE41-8EE8-2210215712A5}" type="slidenum">
              <a:rPr lang="en-GB" smtClean="0"/>
              <a:t>‹#›</a:t>
            </a:fld>
            <a:endParaRPr lang="en-GB"/>
          </a:p>
        </p:txBody>
      </p:sp>
    </p:spTree>
    <p:extLst>
      <p:ext uri="{BB962C8B-B14F-4D97-AF65-F5344CB8AC3E}">
        <p14:creationId xmlns:p14="http://schemas.microsoft.com/office/powerpoint/2010/main" val="123689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Today </a:t>
            </a:r>
            <a:r>
              <a:rPr lang="en-US" i="1" dirty="0" err="1"/>
              <a:t>im</a:t>
            </a:r>
            <a:r>
              <a:rPr lang="en-US" i="1" dirty="0"/>
              <a:t> talking about a </a:t>
            </a:r>
            <a:r>
              <a:rPr lang="en-US" i="1" dirty="0" err="1"/>
              <a:t>thermosensory</a:t>
            </a:r>
            <a:r>
              <a:rPr lang="en-US" i="1" dirty="0"/>
              <a:t> illusion, called the paradoxical heat sensation that refers to the phenomenon of the skin being cooled, but subjects feeling warmth or heat.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r>
              <a:rPr lang="da-DK" dirty="0"/>
              <a:t>In </a:t>
            </a:r>
            <a:r>
              <a:rPr lang="da-DK" dirty="0" err="1"/>
              <a:t>this</a:t>
            </a:r>
            <a:r>
              <a:rPr lang="da-DK" dirty="0"/>
              <a:t> </a:t>
            </a:r>
            <a:r>
              <a:rPr lang="da-DK" dirty="0" err="1"/>
              <a:t>study</a:t>
            </a:r>
            <a:r>
              <a:rPr lang="da-DK" dirty="0"/>
              <a:t> </a:t>
            </a:r>
            <a:r>
              <a:rPr lang="da-DK" dirty="0" err="1"/>
              <a:t>we</a:t>
            </a:r>
            <a:r>
              <a:rPr lang="da-DK" dirty="0"/>
              <a:t> </a:t>
            </a:r>
            <a:r>
              <a:rPr lang="da-DK" dirty="0" err="1"/>
              <a:t>investigated</a:t>
            </a:r>
            <a:r>
              <a:rPr lang="da-DK" dirty="0"/>
              <a:t> </a:t>
            </a:r>
            <a:r>
              <a:rPr lang="da-DK" dirty="0" err="1"/>
              <a:t>this</a:t>
            </a:r>
            <a:r>
              <a:rPr lang="da-DK" dirty="0"/>
              <a:t> illusion with a </a:t>
            </a:r>
            <a:r>
              <a:rPr lang="da-DK" dirty="0" err="1"/>
              <a:t>paradigm</a:t>
            </a:r>
            <a:r>
              <a:rPr lang="da-DK" dirty="0"/>
              <a:t> </a:t>
            </a:r>
            <a:r>
              <a:rPr lang="da-DK" dirty="0" err="1"/>
              <a:t>that</a:t>
            </a:r>
            <a:r>
              <a:rPr lang="da-DK" dirty="0"/>
              <a:t> </a:t>
            </a:r>
            <a:r>
              <a:rPr lang="da-DK" b="1" dirty="0"/>
              <a:t>heats the skin to a peak </a:t>
            </a:r>
            <a:r>
              <a:rPr lang="da-DK" b="1" dirty="0" err="1"/>
              <a:t>temperature</a:t>
            </a:r>
            <a:r>
              <a:rPr lang="da-DK" b="1" dirty="0"/>
              <a:t> </a:t>
            </a:r>
            <a:r>
              <a:rPr lang="da-DK" dirty="0"/>
              <a:t>and </a:t>
            </a:r>
            <a:r>
              <a:rPr lang="da-DK" dirty="0" err="1"/>
              <a:t>then</a:t>
            </a:r>
            <a:r>
              <a:rPr lang="da-DK" dirty="0"/>
              <a:t> </a:t>
            </a:r>
            <a:r>
              <a:rPr lang="da-DK" b="1" dirty="0" err="1"/>
              <a:t>afterwards</a:t>
            </a:r>
            <a:r>
              <a:rPr lang="da-DK" b="1" dirty="0"/>
              <a:t> </a:t>
            </a:r>
            <a:r>
              <a:rPr lang="da-DK" b="1" dirty="0" err="1"/>
              <a:t>cooled</a:t>
            </a:r>
            <a:r>
              <a:rPr lang="da-DK" b="1" dirty="0"/>
              <a:t> </a:t>
            </a:r>
            <a:r>
              <a:rPr lang="da-DK" b="1" dirty="0" err="1"/>
              <a:t>down</a:t>
            </a:r>
            <a:r>
              <a:rPr lang="da-DK" b="1" dirty="0"/>
              <a:t> all with a </a:t>
            </a:r>
            <a:r>
              <a:rPr lang="da-DK" b="1" dirty="0" err="1"/>
              <a:t>thermode</a:t>
            </a:r>
            <a:r>
              <a:rPr lang="da-DK" dirty="0"/>
              <a:t>. </a:t>
            </a:r>
            <a:r>
              <a:rPr lang="da-DK" dirty="0" err="1"/>
              <a:t>After</a:t>
            </a:r>
            <a:r>
              <a:rPr lang="da-DK" dirty="0"/>
              <a:t> the </a:t>
            </a:r>
            <a:r>
              <a:rPr lang="da-DK" dirty="0" err="1"/>
              <a:t>thermode</a:t>
            </a:r>
            <a:r>
              <a:rPr lang="da-DK" dirty="0"/>
              <a:t> </a:t>
            </a:r>
            <a:r>
              <a:rPr lang="da-DK" b="1" dirty="0" err="1"/>
              <a:t>reached</a:t>
            </a:r>
            <a:r>
              <a:rPr lang="da-DK" b="1" dirty="0"/>
              <a:t> skin-</a:t>
            </a:r>
            <a:r>
              <a:rPr lang="da-DK" b="1" dirty="0" err="1"/>
              <a:t>temperature</a:t>
            </a:r>
            <a:r>
              <a:rPr lang="da-DK" b="1" dirty="0"/>
              <a:t> </a:t>
            </a:r>
            <a:r>
              <a:rPr lang="da-DK" b="1" dirty="0" err="1"/>
              <a:t>subjects</a:t>
            </a:r>
            <a:r>
              <a:rPr lang="da-DK" b="1" dirty="0"/>
              <a:t> </a:t>
            </a:r>
            <a:r>
              <a:rPr lang="da-DK" b="1" dirty="0" err="1"/>
              <a:t>where</a:t>
            </a:r>
            <a:r>
              <a:rPr lang="da-DK" b="1" dirty="0"/>
              <a:t> </a:t>
            </a:r>
            <a:r>
              <a:rPr lang="da-DK" b="1" dirty="0" err="1"/>
              <a:t>asked</a:t>
            </a:r>
            <a:r>
              <a:rPr lang="da-DK" b="1" dirty="0"/>
              <a:t> to </a:t>
            </a:r>
            <a:r>
              <a:rPr lang="da-DK" b="1" dirty="0" err="1"/>
              <a:t>report</a:t>
            </a:r>
            <a:r>
              <a:rPr lang="da-DK" b="1" dirty="0"/>
              <a:t> </a:t>
            </a:r>
            <a:r>
              <a:rPr lang="da-DK" b="1" dirty="0" err="1"/>
              <a:t>when</a:t>
            </a:r>
            <a:r>
              <a:rPr lang="da-DK" b="1" dirty="0"/>
              <a:t> </a:t>
            </a:r>
            <a:r>
              <a:rPr lang="da-DK" b="1" dirty="0" err="1"/>
              <a:t>they</a:t>
            </a:r>
            <a:r>
              <a:rPr lang="da-DK" b="1" dirty="0"/>
              <a:t> feel a </a:t>
            </a:r>
            <a:r>
              <a:rPr lang="da-DK" b="1" dirty="0" err="1"/>
              <a:t>change</a:t>
            </a:r>
            <a:r>
              <a:rPr lang="da-DK" b="1" dirty="0"/>
              <a:t> in sensation </a:t>
            </a:r>
            <a:r>
              <a:rPr lang="da-DK" dirty="0"/>
              <a:t>and </a:t>
            </a:r>
            <a:r>
              <a:rPr lang="da-DK" dirty="0" err="1"/>
              <a:t>what</a:t>
            </a:r>
            <a:r>
              <a:rPr lang="da-DK" dirty="0"/>
              <a:t> </a:t>
            </a:r>
            <a:r>
              <a:rPr lang="da-DK" dirty="0" err="1"/>
              <a:t>this</a:t>
            </a:r>
            <a:r>
              <a:rPr lang="da-DK" dirty="0"/>
              <a:t> sensation </a:t>
            </a:r>
            <a:r>
              <a:rPr lang="da-DK" dirty="0" err="1"/>
              <a:t>was</a:t>
            </a:r>
            <a:r>
              <a:rPr lang="da-DK" dirty="0"/>
              <a:t> (</a:t>
            </a:r>
            <a:r>
              <a:rPr lang="da-DK" dirty="0" err="1"/>
              <a:t>cold</a:t>
            </a:r>
            <a:r>
              <a:rPr lang="da-DK" dirty="0"/>
              <a:t> or </a:t>
            </a:r>
            <a:r>
              <a:rPr lang="da-DK" dirty="0" err="1"/>
              <a:t>warm</a:t>
            </a:r>
            <a:r>
              <a:rPr lang="da-DK" dirty="0"/>
              <a:t>)</a:t>
            </a:r>
          </a:p>
        </p:txBody>
      </p:sp>
      <p:sp>
        <p:nvSpPr>
          <p:cNvPr id="4" name="Slide Number Placeholder 3"/>
          <p:cNvSpPr>
            <a:spLocks noGrp="1"/>
          </p:cNvSpPr>
          <p:nvPr>
            <p:ph type="sldNum" sz="quarter" idx="5"/>
          </p:nvPr>
        </p:nvSpPr>
        <p:spPr/>
        <p:txBody>
          <a:bodyPr/>
          <a:lstStyle/>
          <a:p>
            <a:fld id="{76C667C1-E4CF-CE41-8EE8-2210215712A5}" type="slidenum">
              <a:rPr lang="en-GB" smtClean="0"/>
              <a:t>2</a:t>
            </a:fld>
            <a:endParaRPr lang="en-GB"/>
          </a:p>
        </p:txBody>
      </p:sp>
    </p:spTree>
    <p:extLst>
      <p:ext uri="{BB962C8B-B14F-4D97-AF65-F5344CB8AC3E}">
        <p14:creationId xmlns:p14="http://schemas.microsoft.com/office/powerpoint/2010/main" val="393842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at a certain point the temperature starts cooling. </a:t>
            </a:r>
          </a:p>
          <a:p>
            <a:endParaRPr lang="en-US" dirty="0"/>
          </a:p>
          <a:p>
            <a:r>
              <a:rPr lang="en-US" dirty="0"/>
              <a:t>Subjects are instructed to respond on a keyboard when they feel a change in sensation, but only after the presentation of an auditory tone.</a:t>
            </a:r>
          </a:p>
          <a:p>
            <a:endParaRPr lang="da-DK" dirty="0"/>
          </a:p>
          <a:p>
            <a:r>
              <a:rPr lang="da-DK" dirty="0" err="1"/>
              <a:t>After</a:t>
            </a:r>
            <a:r>
              <a:rPr lang="da-DK" dirty="0"/>
              <a:t> the </a:t>
            </a:r>
            <a:r>
              <a:rPr lang="da-DK" dirty="0" err="1"/>
              <a:t>auditory</a:t>
            </a:r>
            <a:r>
              <a:rPr lang="da-DK" dirty="0"/>
              <a:t> tone, </a:t>
            </a:r>
            <a:r>
              <a:rPr lang="da-DK" dirty="0" err="1"/>
              <a:t>subjects</a:t>
            </a:r>
            <a:r>
              <a:rPr lang="da-DK" dirty="0"/>
              <a:t> </a:t>
            </a:r>
            <a:r>
              <a:rPr lang="da-DK" dirty="0" err="1"/>
              <a:t>then</a:t>
            </a:r>
            <a:r>
              <a:rPr lang="da-DK" dirty="0"/>
              <a:t> at </a:t>
            </a:r>
            <a:r>
              <a:rPr lang="da-DK" dirty="0" err="1"/>
              <a:t>some</a:t>
            </a:r>
            <a:r>
              <a:rPr lang="da-DK" dirty="0"/>
              <a:t> point </a:t>
            </a:r>
            <a:r>
              <a:rPr lang="da-DK" dirty="0" err="1"/>
              <a:t>indicate</a:t>
            </a:r>
            <a:r>
              <a:rPr lang="da-DK" dirty="0"/>
              <a:t> a </a:t>
            </a:r>
            <a:r>
              <a:rPr lang="da-DK" dirty="0" err="1"/>
              <a:t>change</a:t>
            </a:r>
            <a:r>
              <a:rPr lang="da-DK" dirty="0"/>
              <a:t> in sensation (i.e. the </a:t>
            </a:r>
            <a:r>
              <a:rPr lang="da-DK" dirty="0" err="1"/>
              <a:t>first</a:t>
            </a:r>
            <a:r>
              <a:rPr lang="da-DK" dirty="0"/>
              <a:t> </a:t>
            </a:r>
            <a:r>
              <a:rPr lang="da-DK" dirty="0" err="1"/>
              <a:t>response</a:t>
            </a:r>
            <a:r>
              <a:rPr lang="da-DK" dirty="0"/>
              <a:t>).</a:t>
            </a:r>
          </a:p>
          <a:p>
            <a:endParaRPr lang="da-DK" dirty="0"/>
          </a:p>
          <a:p>
            <a:r>
              <a:rPr lang="da-DK" dirty="0" err="1"/>
              <a:t>Then</a:t>
            </a:r>
            <a:r>
              <a:rPr lang="da-DK" dirty="0"/>
              <a:t> </a:t>
            </a:r>
            <a:r>
              <a:rPr lang="da-DK" dirty="0" err="1"/>
              <a:t>they</a:t>
            </a:r>
            <a:r>
              <a:rPr lang="da-DK" dirty="0"/>
              <a:t> have to </a:t>
            </a:r>
            <a:r>
              <a:rPr lang="da-DK" dirty="0" err="1"/>
              <a:t>decide</a:t>
            </a:r>
            <a:r>
              <a:rPr lang="da-DK" dirty="0"/>
              <a:t> </a:t>
            </a:r>
            <a:r>
              <a:rPr lang="da-DK" dirty="0" err="1"/>
              <a:t>whether</a:t>
            </a:r>
            <a:r>
              <a:rPr lang="da-DK" dirty="0"/>
              <a:t> the </a:t>
            </a:r>
            <a:r>
              <a:rPr lang="da-DK" dirty="0" err="1"/>
              <a:t>temperature</a:t>
            </a:r>
            <a:r>
              <a:rPr lang="da-DK" dirty="0"/>
              <a:t> </a:t>
            </a:r>
            <a:r>
              <a:rPr lang="da-DK" dirty="0" err="1"/>
              <a:t>was</a:t>
            </a:r>
            <a:r>
              <a:rPr lang="da-DK" dirty="0"/>
              <a:t> </a:t>
            </a:r>
            <a:r>
              <a:rPr lang="da-DK" dirty="0" err="1"/>
              <a:t>cold</a:t>
            </a:r>
            <a:r>
              <a:rPr lang="da-DK" dirty="0"/>
              <a:t> or </a:t>
            </a:r>
            <a:r>
              <a:rPr lang="da-DK" dirty="0" err="1"/>
              <a:t>warm</a:t>
            </a:r>
            <a:endParaRPr lang="da-DK" dirty="0"/>
          </a:p>
          <a:p>
            <a:endParaRPr lang="da-DK" dirty="0"/>
          </a:p>
          <a:p>
            <a:r>
              <a:rPr lang="da-DK" dirty="0"/>
              <a:t>And </a:t>
            </a:r>
            <a:r>
              <a:rPr lang="da-DK" dirty="0" err="1"/>
              <a:t>lastly</a:t>
            </a:r>
            <a:r>
              <a:rPr lang="da-DK" dirty="0"/>
              <a:t> </a:t>
            </a:r>
            <a:r>
              <a:rPr lang="da-DK" dirty="0" err="1"/>
              <a:t>they</a:t>
            </a:r>
            <a:r>
              <a:rPr lang="da-DK" dirty="0"/>
              <a:t> give a </a:t>
            </a:r>
            <a:r>
              <a:rPr lang="da-DK" dirty="0" err="1"/>
              <a:t>confidence</a:t>
            </a:r>
            <a:r>
              <a:rPr lang="da-DK" dirty="0"/>
              <a:t> rating on </a:t>
            </a:r>
            <a:r>
              <a:rPr lang="da-DK" dirty="0" err="1"/>
              <a:t>this</a:t>
            </a:r>
            <a:r>
              <a:rPr lang="da-DK" dirty="0"/>
              <a:t> </a:t>
            </a:r>
            <a:r>
              <a:rPr lang="da-DK" dirty="0" err="1"/>
              <a:t>binary</a:t>
            </a:r>
            <a:r>
              <a:rPr lang="da-DK" dirty="0"/>
              <a:t> decision.</a:t>
            </a:r>
          </a:p>
          <a:p>
            <a:endParaRPr lang="da-DK" dirty="0"/>
          </a:p>
          <a:p>
            <a:r>
              <a:rPr lang="da-DK" dirty="0" err="1"/>
              <a:t>What</a:t>
            </a:r>
            <a:r>
              <a:rPr lang="da-DK" dirty="0"/>
              <a:t> </a:t>
            </a:r>
            <a:r>
              <a:rPr lang="da-DK" dirty="0" err="1"/>
              <a:t>we</a:t>
            </a:r>
            <a:r>
              <a:rPr lang="da-DK" dirty="0"/>
              <a:t> have </a:t>
            </a:r>
            <a:r>
              <a:rPr lang="da-DK" dirty="0" err="1"/>
              <a:t>previously</a:t>
            </a:r>
            <a:r>
              <a:rPr lang="da-DK" dirty="0"/>
              <a:t> </a:t>
            </a:r>
            <a:r>
              <a:rPr lang="da-DK" dirty="0" err="1"/>
              <a:t>shown</a:t>
            </a:r>
            <a:r>
              <a:rPr lang="da-DK" dirty="0"/>
              <a:t> is </a:t>
            </a:r>
            <a:r>
              <a:rPr lang="da-DK" dirty="0" err="1"/>
              <a:t>that</a:t>
            </a:r>
            <a:r>
              <a:rPr lang="da-DK" dirty="0"/>
              <a:t> </a:t>
            </a:r>
            <a:r>
              <a:rPr lang="da-DK" dirty="0" err="1"/>
              <a:t>thermal</a:t>
            </a:r>
            <a:r>
              <a:rPr lang="da-DK" dirty="0"/>
              <a:t> </a:t>
            </a:r>
            <a:r>
              <a:rPr lang="da-DK" dirty="0" err="1"/>
              <a:t>constrant</a:t>
            </a:r>
            <a:r>
              <a:rPr lang="da-DK" dirty="0"/>
              <a:t> (the distance </a:t>
            </a:r>
            <a:r>
              <a:rPr lang="da-DK" dirty="0" err="1"/>
              <a:t>here</a:t>
            </a:r>
            <a:r>
              <a:rPr lang="da-DK" dirty="0"/>
              <a:t>) is </a:t>
            </a:r>
            <a:r>
              <a:rPr lang="da-DK" dirty="0" err="1"/>
              <a:t>predictive</a:t>
            </a:r>
            <a:r>
              <a:rPr lang="da-DK" dirty="0"/>
              <a:t> of the </a:t>
            </a:r>
            <a:r>
              <a:rPr lang="da-DK" dirty="0" err="1"/>
              <a:t>binary</a:t>
            </a:r>
            <a:r>
              <a:rPr lang="da-DK" dirty="0"/>
              <a:t> </a:t>
            </a:r>
            <a:r>
              <a:rPr lang="da-DK" dirty="0" err="1"/>
              <a:t>response</a:t>
            </a:r>
            <a:r>
              <a:rPr lang="da-DK" dirty="0"/>
              <a:t> (</a:t>
            </a:r>
            <a:r>
              <a:rPr lang="da-DK" dirty="0" err="1"/>
              <a:t>cold</a:t>
            </a:r>
            <a:r>
              <a:rPr lang="da-DK" dirty="0"/>
              <a:t> or </a:t>
            </a:r>
            <a:r>
              <a:rPr lang="da-DK" dirty="0" err="1"/>
              <a:t>warm</a:t>
            </a:r>
            <a:r>
              <a:rPr lang="da-DK" dirty="0"/>
              <a:t>) with </a:t>
            </a:r>
            <a:r>
              <a:rPr lang="da-DK" dirty="0" err="1"/>
              <a:t>higher</a:t>
            </a:r>
            <a:r>
              <a:rPr lang="da-DK" dirty="0"/>
              <a:t> </a:t>
            </a:r>
            <a:r>
              <a:rPr lang="da-DK" dirty="0" err="1"/>
              <a:t>thermal</a:t>
            </a:r>
            <a:r>
              <a:rPr lang="da-DK" dirty="0"/>
              <a:t> </a:t>
            </a:r>
            <a:r>
              <a:rPr lang="da-DK" dirty="0" err="1"/>
              <a:t>contrast</a:t>
            </a:r>
            <a:r>
              <a:rPr lang="da-DK" dirty="0"/>
              <a:t> </a:t>
            </a:r>
            <a:r>
              <a:rPr lang="da-DK" dirty="0" err="1"/>
              <a:t>being</a:t>
            </a:r>
            <a:r>
              <a:rPr lang="da-DK" dirty="0"/>
              <a:t> </a:t>
            </a:r>
            <a:r>
              <a:rPr lang="da-DK" dirty="0" err="1"/>
              <a:t>associated</a:t>
            </a:r>
            <a:r>
              <a:rPr lang="da-DK" dirty="0"/>
              <a:t> with a </a:t>
            </a:r>
            <a:r>
              <a:rPr lang="da-DK" dirty="0" err="1"/>
              <a:t>higher</a:t>
            </a:r>
            <a:r>
              <a:rPr lang="da-DK" dirty="0"/>
              <a:t> </a:t>
            </a:r>
            <a:r>
              <a:rPr lang="da-DK" dirty="0" err="1"/>
              <a:t>probability</a:t>
            </a:r>
            <a:r>
              <a:rPr lang="da-DK" dirty="0"/>
              <a:t> of </a:t>
            </a:r>
            <a:r>
              <a:rPr lang="da-DK" dirty="0" err="1"/>
              <a:t>responding</a:t>
            </a:r>
            <a:r>
              <a:rPr lang="da-DK" dirty="0"/>
              <a:t> PHS (i.e. </a:t>
            </a:r>
            <a:r>
              <a:rPr lang="da-DK" dirty="0" err="1"/>
              <a:t>warm</a:t>
            </a:r>
            <a:r>
              <a:rPr lang="da-DK" dirty="0"/>
              <a:t>).</a:t>
            </a:r>
          </a:p>
          <a:p>
            <a:endParaRPr lang="da-DK" dirty="0"/>
          </a:p>
          <a:p>
            <a:r>
              <a:rPr lang="da-DK" dirty="0" err="1"/>
              <a:t>However</a:t>
            </a:r>
            <a:r>
              <a:rPr lang="da-DK" dirty="0"/>
              <a:t> </a:t>
            </a:r>
            <a:r>
              <a:rPr lang="da-DK" dirty="0" err="1"/>
              <a:t>this</a:t>
            </a:r>
            <a:r>
              <a:rPr lang="da-DK" dirty="0"/>
              <a:t> </a:t>
            </a:r>
            <a:r>
              <a:rPr lang="da-DK" dirty="0" err="1"/>
              <a:t>study</a:t>
            </a:r>
            <a:r>
              <a:rPr lang="da-DK" dirty="0"/>
              <a:t> </a:t>
            </a:r>
            <a:r>
              <a:rPr lang="da-DK" dirty="0" err="1"/>
              <a:t>was</a:t>
            </a:r>
            <a:r>
              <a:rPr lang="da-DK" dirty="0"/>
              <a:t> </a:t>
            </a:r>
            <a:r>
              <a:rPr lang="da-DK" dirty="0" err="1"/>
              <a:t>quite</a:t>
            </a:r>
            <a:r>
              <a:rPr lang="da-DK" dirty="0"/>
              <a:t> </a:t>
            </a:r>
            <a:r>
              <a:rPr lang="da-DK" dirty="0" err="1"/>
              <a:t>limited</a:t>
            </a:r>
            <a:r>
              <a:rPr lang="da-DK" dirty="0"/>
              <a:t> in the </a:t>
            </a:r>
            <a:r>
              <a:rPr lang="da-DK" dirty="0" err="1"/>
              <a:t>number</a:t>
            </a:r>
            <a:r>
              <a:rPr lang="da-DK" dirty="0"/>
              <a:t> of </a:t>
            </a:r>
            <a:r>
              <a:rPr lang="da-DK" dirty="0" err="1"/>
              <a:t>trials</a:t>
            </a:r>
            <a:r>
              <a:rPr lang="da-DK" dirty="0"/>
              <a:t> like most of the PHS-</a:t>
            </a:r>
            <a:r>
              <a:rPr lang="da-DK" dirty="0" err="1"/>
              <a:t>litterature</a:t>
            </a:r>
            <a:r>
              <a:rPr lang="da-DK" dirty="0"/>
              <a:t>.</a:t>
            </a:r>
          </a:p>
          <a:p>
            <a:endParaRPr lang="da-DK" dirty="0"/>
          </a:p>
          <a:p>
            <a:r>
              <a:rPr lang="da-DK" dirty="0"/>
              <a:t>So </a:t>
            </a:r>
            <a:r>
              <a:rPr lang="da-DK" dirty="0" err="1"/>
              <a:t>we</a:t>
            </a:r>
            <a:r>
              <a:rPr lang="da-DK" dirty="0"/>
              <a:t> set out to </a:t>
            </a:r>
            <a:r>
              <a:rPr lang="da-DK" dirty="0" err="1"/>
              <a:t>manipulate</a:t>
            </a:r>
            <a:r>
              <a:rPr lang="da-DK" dirty="0"/>
              <a:t> </a:t>
            </a:r>
            <a:r>
              <a:rPr lang="da-DK" dirty="0" err="1"/>
              <a:t>thermal</a:t>
            </a:r>
            <a:r>
              <a:rPr lang="da-DK" dirty="0"/>
              <a:t> </a:t>
            </a:r>
            <a:r>
              <a:rPr lang="da-DK" dirty="0" err="1"/>
              <a:t>contrast</a:t>
            </a:r>
            <a:r>
              <a:rPr lang="da-DK" dirty="0"/>
              <a:t> but </a:t>
            </a:r>
            <a:r>
              <a:rPr lang="da-DK" dirty="0" err="1"/>
              <a:t>manipulating</a:t>
            </a:r>
            <a:r>
              <a:rPr lang="da-DK" dirty="0"/>
              <a:t> the peak </a:t>
            </a:r>
            <a:r>
              <a:rPr lang="da-DK" dirty="0" err="1"/>
              <a:t>temperature</a:t>
            </a:r>
            <a:r>
              <a:rPr lang="da-DK" dirty="0"/>
              <a:t> and </a:t>
            </a:r>
            <a:r>
              <a:rPr lang="da-DK" dirty="0" err="1"/>
              <a:t>increasing</a:t>
            </a:r>
            <a:r>
              <a:rPr lang="da-DK" dirty="0"/>
              <a:t> the </a:t>
            </a:r>
            <a:r>
              <a:rPr lang="da-DK" dirty="0" err="1"/>
              <a:t>number</a:t>
            </a:r>
            <a:r>
              <a:rPr lang="da-DK" dirty="0"/>
              <a:t> of </a:t>
            </a:r>
            <a:r>
              <a:rPr lang="da-DK" dirty="0" err="1"/>
              <a:t>trials</a:t>
            </a:r>
            <a:r>
              <a:rPr lang="da-DK" dirty="0"/>
              <a:t>.</a:t>
            </a:r>
          </a:p>
          <a:p>
            <a:endParaRPr lang="da-DK" dirty="0"/>
          </a:p>
          <a:p>
            <a:endParaRPr lang="da-DK" dirty="0"/>
          </a:p>
          <a:p>
            <a:endParaRPr lang="da-DK" dirty="0"/>
          </a:p>
        </p:txBody>
      </p:sp>
      <p:sp>
        <p:nvSpPr>
          <p:cNvPr id="4" name="Slide Number Placeholder 3"/>
          <p:cNvSpPr>
            <a:spLocks noGrp="1"/>
          </p:cNvSpPr>
          <p:nvPr>
            <p:ph type="sldNum" sz="quarter" idx="5"/>
          </p:nvPr>
        </p:nvSpPr>
        <p:spPr/>
        <p:txBody>
          <a:bodyPr/>
          <a:lstStyle/>
          <a:p>
            <a:fld id="{76C667C1-E4CF-CE41-8EE8-2210215712A5}" type="slidenum">
              <a:rPr lang="en-GB" smtClean="0"/>
              <a:t>3</a:t>
            </a:fld>
            <a:endParaRPr lang="en-GB"/>
          </a:p>
        </p:txBody>
      </p:sp>
    </p:spTree>
    <p:extLst>
      <p:ext uri="{BB962C8B-B14F-4D97-AF65-F5344CB8AC3E}">
        <p14:creationId xmlns:p14="http://schemas.microsoft.com/office/powerpoint/2010/main" val="313732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7DE55-E5A5-53C9-B662-49D48B49E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18F30-6D5E-A9EE-2F61-B466EECD0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4F1B6-605E-F1E7-7F5C-506CAA1C3D0F}"/>
              </a:ext>
            </a:extLst>
          </p:cNvPr>
          <p:cNvSpPr>
            <a:spLocks noGrp="1"/>
          </p:cNvSpPr>
          <p:nvPr>
            <p:ph type="body" idx="1"/>
          </p:nvPr>
        </p:nvSpPr>
        <p:spPr/>
        <p:txBody>
          <a:bodyPr/>
          <a:lstStyle/>
          <a:p>
            <a:r>
              <a:rPr lang="en-US" dirty="0"/>
              <a:t>Here one can see how changing the peak temperature manipulates the thermal contrast. </a:t>
            </a:r>
            <a:br>
              <a:rPr lang="en-US" dirty="0"/>
            </a:br>
            <a:endParaRPr lang="da-DK" dirty="0"/>
          </a:p>
        </p:txBody>
      </p:sp>
      <p:sp>
        <p:nvSpPr>
          <p:cNvPr id="4" name="Slide Number Placeholder 3">
            <a:extLst>
              <a:ext uri="{FF2B5EF4-FFF2-40B4-BE49-F238E27FC236}">
                <a16:creationId xmlns:a16="http://schemas.microsoft.com/office/drawing/2014/main" id="{0981EECA-7CA9-E17C-B4EE-85F7C6E59724}"/>
              </a:ext>
            </a:extLst>
          </p:cNvPr>
          <p:cNvSpPr>
            <a:spLocks noGrp="1"/>
          </p:cNvSpPr>
          <p:nvPr>
            <p:ph type="sldNum" sz="quarter" idx="5"/>
          </p:nvPr>
        </p:nvSpPr>
        <p:spPr/>
        <p:txBody>
          <a:bodyPr/>
          <a:lstStyle/>
          <a:p>
            <a:fld id="{76C667C1-E4CF-CE41-8EE8-2210215712A5}" type="slidenum">
              <a:rPr lang="en-GB" smtClean="0"/>
              <a:t>4</a:t>
            </a:fld>
            <a:endParaRPr lang="en-GB"/>
          </a:p>
        </p:txBody>
      </p:sp>
    </p:spTree>
    <p:extLst>
      <p:ext uri="{BB962C8B-B14F-4D97-AF65-F5344CB8AC3E}">
        <p14:creationId xmlns:p14="http://schemas.microsoft.com/office/powerpoint/2010/main" val="346020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3A08A-B285-5B8D-B12F-AB273256F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676EE-3C5F-BE98-5233-C32C74BFEA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42A5D-9691-01F6-4418-E928E401B8D5}"/>
              </a:ext>
            </a:extLst>
          </p:cNvPr>
          <p:cNvSpPr>
            <a:spLocks noGrp="1"/>
          </p:cNvSpPr>
          <p:nvPr>
            <p:ph type="body" idx="1"/>
          </p:nvPr>
        </p:nvSpPr>
        <p:spPr/>
        <p:txBody>
          <a:bodyPr/>
          <a:lstStyle/>
          <a:p>
            <a:r>
              <a:rPr lang="en-US" dirty="0"/>
              <a:t>Here one can see how changing the peak temperature manipulates the thermal contrast. </a:t>
            </a:r>
            <a:br>
              <a:rPr lang="en-US" dirty="0"/>
            </a:br>
            <a:endParaRPr lang="da-DK" dirty="0"/>
          </a:p>
        </p:txBody>
      </p:sp>
      <p:sp>
        <p:nvSpPr>
          <p:cNvPr id="4" name="Slide Number Placeholder 3">
            <a:extLst>
              <a:ext uri="{FF2B5EF4-FFF2-40B4-BE49-F238E27FC236}">
                <a16:creationId xmlns:a16="http://schemas.microsoft.com/office/drawing/2014/main" id="{701EA903-C760-2CAE-0B98-5C80F75E929B}"/>
              </a:ext>
            </a:extLst>
          </p:cNvPr>
          <p:cNvSpPr>
            <a:spLocks noGrp="1"/>
          </p:cNvSpPr>
          <p:nvPr>
            <p:ph type="sldNum" sz="quarter" idx="5"/>
          </p:nvPr>
        </p:nvSpPr>
        <p:spPr/>
        <p:txBody>
          <a:bodyPr/>
          <a:lstStyle/>
          <a:p>
            <a:fld id="{76C667C1-E4CF-CE41-8EE8-2210215712A5}" type="slidenum">
              <a:rPr lang="en-GB" smtClean="0"/>
              <a:t>5</a:t>
            </a:fld>
            <a:endParaRPr lang="en-GB"/>
          </a:p>
        </p:txBody>
      </p:sp>
    </p:spTree>
    <p:extLst>
      <p:ext uri="{BB962C8B-B14F-4D97-AF65-F5344CB8AC3E}">
        <p14:creationId xmlns:p14="http://schemas.microsoft.com/office/powerpoint/2010/main" val="363126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72F2F-E3CA-2FBC-68FA-C1B4F7640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5FE71-DDFE-B0B7-1878-E3A03DC78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9FD77-A5F9-677E-086A-1DF4E556BF8B}"/>
              </a:ext>
            </a:extLst>
          </p:cNvPr>
          <p:cNvSpPr>
            <a:spLocks noGrp="1"/>
          </p:cNvSpPr>
          <p:nvPr>
            <p:ph type="body" idx="1"/>
          </p:nvPr>
        </p:nvSpPr>
        <p:spPr/>
        <p:txBody>
          <a:bodyPr/>
          <a:lstStyle/>
          <a:p>
            <a:r>
              <a:rPr lang="en-US" dirty="0"/>
              <a:t>We also collected the response time to the second decision of whether the temperature was cold and warm as well as the subjects’ confidence in their decision.</a:t>
            </a:r>
          </a:p>
          <a:p>
            <a:endParaRPr lang="en-US" dirty="0"/>
          </a:p>
          <a:p>
            <a:r>
              <a:rPr lang="en-US" dirty="0"/>
              <a:t>Generally, one can observe that in decision making tasks that response time and confidence ratings are highly influenced by the uncertainty of the decision making task, which amounts to a peak around the psychometric function's threshold with increases (decreases for confidence ratings) around the threshold (the true-perceiver), here we investigated whether this was also the case for making decisions of a </a:t>
            </a:r>
            <a:r>
              <a:rPr lang="en-US" dirty="0" err="1"/>
              <a:t>thermosensory</a:t>
            </a:r>
            <a:r>
              <a:rPr lang="en-US" dirty="0"/>
              <a:t> “illusion”, but contrasting it to a “unsure perceiver” where uncertainty scales with the probability of reporting PHS, due to the inherent weirdness of the PHS. </a:t>
            </a:r>
          </a:p>
          <a:p>
            <a:endParaRPr lang="en-US" dirty="0"/>
          </a:p>
          <a:p>
            <a:r>
              <a:rPr lang="en-US" dirty="0"/>
              <a:t>We found that generally across our sample that the “unsure perceiver” better described our data, which can be seen in these plots</a:t>
            </a:r>
          </a:p>
          <a:p>
            <a:endParaRPr lang="en-US" dirty="0"/>
          </a:p>
          <a:p>
            <a:r>
              <a:rPr lang="en-US" dirty="0"/>
              <a:t>Lastly, another primary interest was how age affected the PHS-threshold the response times and confidence ratings. Here we found that the threshold decreased, response time decreased and confidence increased. </a:t>
            </a:r>
          </a:p>
          <a:p>
            <a:endParaRPr lang="en-US" dirty="0"/>
          </a:p>
          <a:p>
            <a:r>
              <a:rPr lang="en-US" dirty="0"/>
              <a:t>This means that for healthy subjects uncertainty with regards to reporting PHS scales with the probability of PHS and that as they age they will report PHS more frequently at the same thermal contrast, while generally being slower and more confident in their decisions.</a:t>
            </a:r>
          </a:p>
          <a:p>
            <a:endParaRPr lang="en-US" dirty="0"/>
          </a:p>
          <a:p>
            <a:endParaRPr lang="en-US" dirty="0"/>
          </a:p>
          <a:p>
            <a:r>
              <a:rPr lang="en-US" dirty="0"/>
              <a:t>This is a pre-</a:t>
            </a:r>
            <a:r>
              <a:rPr lang="en-US" dirty="0" err="1"/>
              <a:t>regresration</a:t>
            </a:r>
            <a:r>
              <a:rPr lang="en-US" dirty="0"/>
              <a:t> and we thought of this </a:t>
            </a:r>
          </a:p>
          <a:p>
            <a:r>
              <a:rPr lang="en-US" dirty="0"/>
              <a:t>Both the model comparison and the PHS threshold.</a:t>
            </a:r>
          </a:p>
          <a:p>
            <a:endParaRPr lang="en-US" dirty="0"/>
          </a:p>
          <a:p>
            <a:r>
              <a:rPr lang="en-US" dirty="0"/>
              <a:t>Other literature.</a:t>
            </a:r>
          </a:p>
          <a:p>
            <a:endParaRPr lang="en-US" dirty="0"/>
          </a:p>
          <a:p>
            <a:r>
              <a:rPr lang="en-US" dirty="0"/>
              <a:t>Other colors</a:t>
            </a:r>
          </a:p>
          <a:p>
            <a:endParaRPr lang="en-US" dirty="0"/>
          </a:p>
          <a:p>
            <a:endParaRPr lang="en-US" dirty="0"/>
          </a:p>
          <a:p>
            <a:r>
              <a:rPr lang="en-US" dirty="0"/>
              <a:t> </a:t>
            </a:r>
          </a:p>
          <a:p>
            <a:endParaRPr lang="da-DK" dirty="0"/>
          </a:p>
        </p:txBody>
      </p:sp>
      <p:sp>
        <p:nvSpPr>
          <p:cNvPr id="4" name="Slide Number Placeholder 3">
            <a:extLst>
              <a:ext uri="{FF2B5EF4-FFF2-40B4-BE49-F238E27FC236}">
                <a16:creationId xmlns:a16="http://schemas.microsoft.com/office/drawing/2014/main" id="{C49E2242-3574-C0A1-AC0A-1617E6804A64}"/>
              </a:ext>
            </a:extLst>
          </p:cNvPr>
          <p:cNvSpPr>
            <a:spLocks noGrp="1"/>
          </p:cNvSpPr>
          <p:nvPr>
            <p:ph type="sldNum" sz="quarter" idx="5"/>
          </p:nvPr>
        </p:nvSpPr>
        <p:spPr/>
        <p:txBody>
          <a:bodyPr/>
          <a:lstStyle/>
          <a:p>
            <a:fld id="{76C667C1-E4CF-CE41-8EE8-2210215712A5}" type="slidenum">
              <a:rPr lang="en-GB" smtClean="0"/>
              <a:t>6</a:t>
            </a:fld>
            <a:endParaRPr lang="en-GB"/>
          </a:p>
        </p:txBody>
      </p:sp>
    </p:spTree>
    <p:extLst>
      <p:ext uri="{BB962C8B-B14F-4D97-AF65-F5344CB8AC3E}">
        <p14:creationId xmlns:p14="http://schemas.microsoft.com/office/powerpoint/2010/main" val="45643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EB6F5-7934-F9CD-9FCD-A55E5D63C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49534-AC9E-7621-D68A-92DA58DF3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475C9-F773-F51F-1599-F73CFCD23D90}"/>
              </a:ext>
            </a:extLst>
          </p:cNvPr>
          <p:cNvSpPr>
            <a:spLocks noGrp="1"/>
          </p:cNvSpPr>
          <p:nvPr>
            <p:ph type="body" idx="1"/>
          </p:nvPr>
        </p:nvSpPr>
        <p:spPr/>
        <p:txBody>
          <a:bodyPr/>
          <a:lstStyle/>
          <a:p>
            <a:r>
              <a:rPr lang="en-US" dirty="0"/>
              <a:t>We also collected the response time to the second decision of whether the temperature was cold and warm as well as the subjects’ confidence in their decision.</a:t>
            </a:r>
          </a:p>
          <a:p>
            <a:endParaRPr lang="en-US" dirty="0"/>
          </a:p>
          <a:p>
            <a:r>
              <a:rPr lang="en-US" dirty="0"/>
              <a:t>Generally, one can observe that in decision making tasks that response time and confidence ratings are highly influenced by the uncertainty of the decision making task, which amounts to a peak around the psychometric function's threshold with increases (decreases for confidence ratings) around the threshold (the true-perceiver), here we investigated whether this was also the case for making decisions of a </a:t>
            </a:r>
            <a:r>
              <a:rPr lang="en-US" dirty="0" err="1"/>
              <a:t>thermosensory</a:t>
            </a:r>
            <a:r>
              <a:rPr lang="en-US" dirty="0"/>
              <a:t> “illusion”, but contrasting it to a “unsure perceiver” where uncertainty scales with the probability of reporting PHS, due to the inherent weirdness of the PHS. </a:t>
            </a:r>
          </a:p>
          <a:p>
            <a:endParaRPr lang="en-US" dirty="0"/>
          </a:p>
          <a:p>
            <a:r>
              <a:rPr lang="en-US" dirty="0"/>
              <a:t>We found that generally across our sample that the “unsure perceiver” better described our data, which can be seen in these plots</a:t>
            </a:r>
          </a:p>
          <a:p>
            <a:endParaRPr lang="en-US" dirty="0"/>
          </a:p>
          <a:p>
            <a:r>
              <a:rPr lang="en-US" dirty="0"/>
              <a:t>Lastly, another primary interest was how age affected the PHS-threshold the response times and confidence ratings. Here we found that the threshold decreased, response time decreased and confidence increased. </a:t>
            </a:r>
          </a:p>
          <a:p>
            <a:endParaRPr lang="en-US" dirty="0"/>
          </a:p>
          <a:p>
            <a:r>
              <a:rPr lang="en-US" dirty="0"/>
              <a:t>This means that for healthy subjects uncertainty with regards to reporting PHS scales with the probability of PHS and that as they age they will report PHS more frequently at the same thermal contrast, while generally being slower and more confident in their decisions.</a:t>
            </a:r>
          </a:p>
          <a:p>
            <a:endParaRPr lang="en-US" dirty="0"/>
          </a:p>
          <a:p>
            <a:endParaRPr lang="en-US" dirty="0"/>
          </a:p>
          <a:p>
            <a:r>
              <a:rPr lang="en-US" dirty="0"/>
              <a:t>This is a pre-</a:t>
            </a:r>
            <a:r>
              <a:rPr lang="en-US" dirty="0" err="1"/>
              <a:t>regresration</a:t>
            </a:r>
            <a:r>
              <a:rPr lang="en-US" dirty="0"/>
              <a:t> and we thought of this </a:t>
            </a:r>
          </a:p>
          <a:p>
            <a:r>
              <a:rPr lang="en-US" dirty="0"/>
              <a:t>Both the model comparison and the PHS threshold.</a:t>
            </a:r>
          </a:p>
          <a:p>
            <a:endParaRPr lang="en-US" dirty="0"/>
          </a:p>
          <a:p>
            <a:r>
              <a:rPr lang="en-US" dirty="0"/>
              <a:t>Other literature.</a:t>
            </a:r>
          </a:p>
          <a:p>
            <a:endParaRPr lang="en-US" dirty="0"/>
          </a:p>
          <a:p>
            <a:r>
              <a:rPr lang="en-US" dirty="0"/>
              <a:t>Other colors</a:t>
            </a:r>
          </a:p>
          <a:p>
            <a:endParaRPr lang="en-US" dirty="0"/>
          </a:p>
          <a:p>
            <a:endParaRPr lang="en-US" dirty="0"/>
          </a:p>
          <a:p>
            <a:r>
              <a:rPr lang="en-US" dirty="0"/>
              <a:t> </a:t>
            </a:r>
          </a:p>
          <a:p>
            <a:endParaRPr lang="da-DK" dirty="0"/>
          </a:p>
        </p:txBody>
      </p:sp>
      <p:sp>
        <p:nvSpPr>
          <p:cNvPr id="4" name="Slide Number Placeholder 3">
            <a:extLst>
              <a:ext uri="{FF2B5EF4-FFF2-40B4-BE49-F238E27FC236}">
                <a16:creationId xmlns:a16="http://schemas.microsoft.com/office/drawing/2014/main" id="{8D70D90E-1561-94C1-4639-DB16F34244AA}"/>
              </a:ext>
            </a:extLst>
          </p:cNvPr>
          <p:cNvSpPr>
            <a:spLocks noGrp="1"/>
          </p:cNvSpPr>
          <p:nvPr>
            <p:ph type="sldNum" sz="quarter" idx="5"/>
          </p:nvPr>
        </p:nvSpPr>
        <p:spPr/>
        <p:txBody>
          <a:bodyPr/>
          <a:lstStyle/>
          <a:p>
            <a:fld id="{76C667C1-E4CF-CE41-8EE8-2210215712A5}" type="slidenum">
              <a:rPr lang="en-GB" smtClean="0"/>
              <a:t>7</a:t>
            </a:fld>
            <a:endParaRPr lang="en-GB"/>
          </a:p>
        </p:txBody>
      </p:sp>
    </p:spTree>
    <p:extLst>
      <p:ext uri="{BB962C8B-B14F-4D97-AF65-F5344CB8AC3E}">
        <p14:creationId xmlns:p14="http://schemas.microsoft.com/office/powerpoint/2010/main" val="147121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 on the patients:</a:t>
            </a:r>
            <a:br>
              <a:rPr lang="en-US" dirty="0"/>
            </a:br>
            <a:br>
              <a:rPr lang="en-US" dirty="0"/>
            </a:br>
            <a:r>
              <a:rPr lang="en-US" sz="1200" b="0" i="0" u="none" strike="noStrike" kern="1200" dirty="0">
                <a:solidFill>
                  <a:schemeClr val="tx1"/>
                </a:solidFill>
                <a:effectLst/>
                <a:latin typeface="+mn-lt"/>
                <a:ea typeface="+mn-ea"/>
                <a:cs typeface="+mn-cs"/>
              </a:rPr>
              <a:t>Patients were recruited from a sample diagnosed as having probable neuropathy based on the Toronto consensus grading system, as part of other projects within the framework of the Danish National Type 2 Diabetes (DD2) cohort</a:t>
            </a:r>
            <a:endParaRPr lang="da-DK" dirty="0"/>
          </a:p>
        </p:txBody>
      </p:sp>
      <p:sp>
        <p:nvSpPr>
          <p:cNvPr id="4" name="Slide Number Placeholder 3"/>
          <p:cNvSpPr>
            <a:spLocks noGrp="1"/>
          </p:cNvSpPr>
          <p:nvPr>
            <p:ph type="sldNum" sz="quarter" idx="5"/>
          </p:nvPr>
        </p:nvSpPr>
        <p:spPr/>
        <p:txBody>
          <a:bodyPr/>
          <a:lstStyle/>
          <a:p>
            <a:fld id="{76C667C1-E4CF-CE41-8EE8-2210215712A5}" type="slidenum">
              <a:rPr lang="en-GB" smtClean="0"/>
              <a:t>8</a:t>
            </a:fld>
            <a:endParaRPr lang="en-GB"/>
          </a:p>
        </p:txBody>
      </p:sp>
    </p:spTree>
    <p:extLst>
      <p:ext uri="{BB962C8B-B14F-4D97-AF65-F5344CB8AC3E}">
        <p14:creationId xmlns:p14="http://schemas.microsoft.com/office/powerpoint/2010/main" val="40841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Backup on the patients:</a:t>
            </a:r>
            <a:br>
              <a:rPr lang="en-US" dirty="0"/>
            </a:br>
            <a:br>
              <a:rPr lang="en-US" dirty="0"/>
            </a:br>
            <a:r>
              <a:rPr lang="en-US" sz="1200" b="0" i="0" u="none" strike="noStrike" kern="1200" dirty="0">
                <a:solidFill>
                  <a:schemeClr val="tx1"/>
                </a:solidFill>
                <a:effectLst/>
                <a:latin typeface="+mn-lt"/>
                <a:ea typeface="+mn-ea"/>
                <a:cs typeface="+mn-cs"/>
              </a:rPr>
              <a:t>Patients were recruited from a sample diagnosed as having probable neuropathy based on the Toronto consensus grading system, as part of other projects within the framework of the Danish National Type 2 Diabetes (DD2) cohort</a:t>
            </a:r>
            <a:endParaRPr lang="da-DK" dirty="0"/>
          </a:p>
          <a:p>
            <a:endParaRPr lang="da-DK" dirty="0"/>
          </a:p>
        </p:txBody>
      </p:sp>
      <p:sp>
        <p:nvSpPr>
          <p:cNvPr id="4" name="Slide Number Placeholder 3"/>
          <p:cNvSpPr>
            <a:spLocks noGrp="1"/>
          </p:cNvSpPr>
          <p:nvPr>
            <p:ph type="sldNum" sz="quarter" idx="5"/>
          </p:nvPr>
        </p:nvSpPr>
        <p:spPr/>
        <p:txBody>
          <a:bodyPr/>
          <a:lstStyle/>
          <a:p>
            <a:fld id="{76C667C1-E4CF-CE41-8EE8-2210215712A5}" type="slidenum">
              <a:rPr lang="en-GB" smtClean="0"/>
              <a:t>9</a:t>
            </a:fld>
            <a:endParaRPr lang="en-GB"/>
          </a:p>
        </p:txBody>
      </p:sp>
    </p:spTree>
    <p:extLst>
      <p:ext uri="{BB962C8B-B14F-4D97-AF65-F5344CB8AC3E}">
        <p14:creationId xmlns:p14="http://schemas.microsoft.com/office/powerpoint/2010/main" val="386023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DB745-9597-5438-B9F1-54B0FD5D9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72020-262C-038A-5C1E-8E3DC2615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F006E-676D-01B6-E12C-08081FE36621}"/>
              </a:ext>
            </a:extLst>
          </p:cNvPr>
          <p:cNvSpPr>
            <a:spLocks noGrp="1"/>
          </p:cNvSpPr>
          <p:nvPr>
            <p:ph type="body" idx="1"/>
          </p:nvPr>
        </p:nvSpPr>
        <p:spPr/>
        <p:txBody>
          <a:bodyPr/>
          <a:lstStyle/>
          <a:p>
            <a:r>
              <a:rPr lang="en-US" dirty="0"/>
              <a:t>Using thermal contrast as the x-axis our previous study showed that the probability binary choices of saying (Warm) i.e. PHS should increase with increasing thermal contrasts.</a:t>
            </a:r>
          </a:p>
          <a:p>
            <a:endParaRPr lang="en-US" dirty="0"/>
          </a:p>
        </p:txBody>
      </p:sp>
      <p:sp>
        <p:nvSpPr>
          <p:cNvPr id="4" name="Slide Number Placeholder 3">
            <a:extLst>
              <a:ext uri="{FF2B5EF4-FFF2-40B4-BE49-F238E27FC236}">
                <a16:creationId xmlns:a16="http://schemas.microsoft.com/office/drawing/2014/main" id="{BB4A10E8-479E-6982-CA99-7EDFA541913B}"/>
              </a:ext>
            </a:extLst>
          </p:cNvPr>
          <p:cNvSpPr>
            <a:spLocks noGrp="1"/>
          </p:cNvSpPr>
          <p:nvPr>
            <p:ph type="sldNum" sz="quarter" idx="5"/>
          </p:nvPr>
        </p:nvSpPr>
        <p:spPr/>
        <p:txBody>
          <a:bodyPr/>
          <a:lstStyle/>
          <a:p>
            <a:fld id="{76C667C1-E4CF-CE41-8EE8-2210215712A5}" type="slidenum">
              <a:rPr lang="en-GB" smtClean="0"/>
              <a:t>10</a:t>
            </a:fld>
            <a:endParaRPr lang="en-GB"/>
          </a:p>
        </p:txBody>
      </p:sp>
    </p:spTree>
    <p:extLst>
      <p:ext uri="{BB962C8B-B14F-4D97-AF65-F5344CB8AC3E}">
        <p14:creationId xmlns:p14="http://schemas.microsoft.com/office/powerpoint/2010/main" val="331476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F442-AA4D-3571-048F-0370D7D6EED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F1FF99A-6130-B9C2-8BD8-4ACAC54D7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572E76B-B215-0B37-C1B4-0262E6728E72}"/>
              </a:ext>
            </a:extLst>
          </p:cNvPr>
          <p:cNvSpPr>
            <a:spLocks noGrp="1"/>
          </p:cNvSpPr>
          <p:nvPr>
            <p:ph type="dt" sz="half" idx="10"/>
          </p:nvPr>
        </p:nvSpPr>
        <p:spPr/>
        <p:txBody>
          <a:bodyPr/>
          <a:lstStyle/>
          <a:p>
            <a:fld id="{115AA3E8-6901-B647-8DD6-4404780A382B}" type="datetime1">
              <a:rPr lang="da-DK" smtClean="0"/>
              <a:t>06-10-2025</a:t>
            </a:fld>
            <a:endParaRPr lang="en-GB"/>
          </a:p>
        </p:txBody>
      </p:sp>
      <p:sp>
        <p:nvSpPr>
          <p:cNvPr id="5" name="Footer Placeholder 4">
            <a:extLst>
              <a:ext uri="{FF2B5EF4-FFF2-40B4-BE49-F238E27FC236}">
                <a16:creationId xmlns:a16="http://schemas.microsoft.com/office/drawing/2014/main" id="{2D41B55C-1C58-C7C3-BF39-AFA2E72869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B97337-821E-F25B-2896-4A82FA094D5F}"/>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301974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156F-5390-7B18-8017-E306C780161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8D233AD-D09C-FA87-1D2F-337374DCA3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92C74B-2B4C-9854-17D1-11262D3B6206}"/>
              </a:ext>
            </a:extLst>
          </p:cNvPr>
          <p:cNvSpPr>
            <a:spLocks noGrp="1"/>
          </p:cNvSpPr>
          <p:nvPr>
            <p:ph type="dt" sz="half" idx="10"/>
          </p:nvPr>
        </p:nvSpPr>
        <p:spPr/>
        <p:txBody>
          <a:bodyPr/>
          <a:lstStyle/>
          <a:p>
            <a:fld id="{B181B155-2F43-254C-9047-09EE4319126B}" type="datetime1">
              <a:rPr lang="da-DK" smtClean="0"/>
              <a:t>06-10-2025</a:t>
            </a:fld>
            <a:endParaRPr lang="en-GB"/>
          </a:p>
        </p:txBody>
      </p:sp>
      <p:sp>
        <p:nvSpPr>
          <p:cNvPr id="5" name="Footer Placeholder 4">
            <a:extLst>
              <a:ext uri="{FF2B5EF4-FFF2-40B4-BE49-F238E27FC236}">
                <a16:creationId xmlns:a16="http://schemas.microsoft.com/office/drawing/2014/main" id="{0E542B18-F524-A4F4-90E8-1096A91577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57DD2-9285-24B5-CE11-CD6F8EFC1F3B}"/>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320838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F96B2-B1B2-B87F-3D9E-5B6794C8518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0542632-22A7-3CE2-D213-3E028CA0AC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21B115-BE2A-B660-7CA5-622225B3B048}"/>
              </a:ext>
            </a:extLst>
          </p:cNvPr>
          <p:cNvSpPr>
            <a:spLocks noGrp="1"/>
          </p:cNvSpPr>
          <p:nvPr>
            <p:ph type="dt" sz="half" idx="10"/>
          </p:nvPr>
        </p:nvSpPr>
        <p:spPr/>
        <p:txBody>
          <a:bodyPr/>
          <a:lstStyle/>
          <a:p>
            <a:fld id="{45CC564A-79E2-714F-8A2B-B6826F3E6E35}" type="datetime1">
              <a:rPr lang="da-DK" smtClean="0"/>
              <a:t>06-10-2025</a:t>
            </a:fld>
            <a:endParaRPr lang="en-GB"/>
          </a:p>
        </p:txBody>
      </p:sp>
      <p:sp>
        <p:nvSpPr>
          <p:cNvPr id="5" name="Footer Placeholder 4">
            <a:extLst>
              <a:ext uri="{FF2B5EF4-FFF2-40B4-BE49-F238E27FC236}">
                <a16:creationId xmlns:a16="http://schemas.microsoft.com/office/drawing/2014/main" id="{02589979-D314-7985-D0A5-0C5B08693F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72847E-B3C5-278C-5305-9DA4B4B9E917}"/>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96263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8324-3B6C-9DAE-D69D-64444FDD187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ABBCCC2-3026-CEED-9458-4E23FD5352F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97C9CB-A363-DE78-6D01-82B4D4732F9A}"/>
              </a:ext>
            </a:extLst>
          </p:cNvPr>
          <p:cNvSpPr>
            <a:spLocks noGrp="1"/>
          </p:cNvSpPr>
          <p:nvPr>
            <p:ph type="dt" sz="half" idx="10"/>
          </p:nvPr>
        </p:nvSpPr>
        <p:spPr/>
        <p:txBody>
          <a:bodyPr/>
          <a:lstStyle/>
          <a:p>
            <a:fld id="{27ED0188-DBC4-4B48-A5CF-9C54E7DCA9BE}" type="datetime1">
              <a:rPr lang="da-DK" smtClean="0"/>
              <a:t>06-10-2025</a:t>
            </a:fld>
            <a:endParaRPr lang="en-GB"/>
          </a:p>
        </p:txBody>
      </p:sp>
      <p:sp>
        <p:nvSpPr>
          <p:cNvPr id="5" name="Footer Placeholder 4">
            <a:extLst>
              <a:ext uri="{FF2B5EF4-FFF2-40B4-BE49-F238E27FC236}">
                <a16:creationId xmlns:a16="http://schemas.microsoft.com/office/drawing/2014/main" id="{A67FFAE1-819E-6CDA-9509-6D817CA101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64B5A-6369-8FFA-9AD8-F83289492D90}"/>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1422943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4ADA-035E-73D0-723D-F0430F038CE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0D9E62A-D921-9566-0B09-5B338969EE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293C1F9-C83E-83FC-8E52-E884E1866118}"/>
              </a:ext>
            </a:extLst>
          </p:cNvPr>
          <p:cNvSpPr>
            <a:spLocks noGrp="1"/>
          </p:cNvSpPr>
          <p:nvPr>
            <p:ph type="dt" sz="half" idx="10"/>
          </p:nvPr>
        </p:nvSpPr>
        <p:spPr/>
        <p:txBody>
          <a:bodyPr/>
          <a:lstStyle/>
          <a:p>
            <a:fld id="{88BC32D0-1BFF-F149-A9C1-21ACD2794700}" type="datetime1">
              <a:rPr lang="da-DK" smtClean="0"/>
              <a:t>06-10-2025</a:t>
            </a:fld>
            <a:endParaRPr lang="en-GB"/>
          </a:p>
        </p:txBody>
      </p:sp>
      <p:sp>
        <p:nvSpPr>
          <p:cNvPr id="5" name="Footer Placeholder 4">
            <a:extLst>
              <a:ext uri="{FF2B5EF4-FFF2-40B4-BE49-F238E27FC236}">
                <a16:creationId xmlns:a16="http://schemas.microsoft.com/office/drawing/2014/main" id="{F27D4BBE-1417-D32F-34A6-5C407BAFD2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D968C-24CA-3E0E-3F75-A750D6AE01D7}"/>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24985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2E26-5FE7-FDAF-18F6-683169F042B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7252050-5B27-8261-FD7C-BC463E6BD3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92ADEA9-9616-CE01-70D6-5E70EA10C9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62DEEFE-6055-CE55-03B3-3A5F6892B668}"/>
              </a:ext>
            </a:extLst>
          </p:cNvPr>
          <p:cNvSpPr>
            <a:spLocks noGrp="1"/>
          </p:cNvSpPr>
          <p:nvPr>
            <p:ph type="dt" sz="half" idx="10"/>
          </p:nvPr>
        </p:nvSpPr>
        <p:spPr/>
        <p:txBody>
          <a:bodyPr/>
          <a:lstStyle/>
          <a:p>
            <a:fld id="{6036D951-C466-2749-B313-94A4E32CC67B}" type="datetime1">
              <a:rPr lang="da-DK" smtClean="0"/>
              <a:t>06-10-2025</a:t>
            </a:fld>
            <a:endParaRPr lang="en-GB"/>
          </a:p>
        </p:txBody>
      </p:sp>
      <p:sp>
        <p:nvSpPr>
          <p:cNvPr id="6" name="Footer Placeholder 5">
            <a:extLst>
              <a:ext uri="{FF2B5EF4-FFF2-40B4-BE49-F238E27FC236}">
                <a16:creationId xmlns:a16="http://schemas.microsoft.com/office/drawing/2014/main" id="{7850B9BD-50DB-EC4F-4F3A-047706C1BC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EBF9CF-78B9-1611-B0E2-4159864A15B0}"/>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423403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EE94-AD7E-7EC6-EE89-FEAA139B12B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97165C5-A46C-AF79-8192-2C40EA4DD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BD30B27-3663-D919-D858-327F5C1971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FD35D3E-B991-022D-D568-AEAF647BF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D09E452-41A0-0B70-C391-5286C0DE59E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15869B-A2A7-EE2F-A49B-6418DD721CF3}"/>
              </a:ext>
            </a:extLst>
          </p:cNvPr>
          <p:cNvSpPr>
            <a:spLocks noGrp="1"/>
          </p:cNvSpPr>
          <p:nvPr>
            <p:ph type="dt" sz="half" idx="10"/>
          </p:nvPr>
        </p:nvSpPr>
        <p:spPr/>
        <p:txBody>
          <a:bodyPr/>
          <a:lstStyle/>
          <a:p>
            <a:fld id="{6151700C-2110-E643-9ED2-6CDD0FD8E402}" type="datetime1">
              <a:rPr lang="da-DK" smtClean="0"/>
              <a:t>06-10-2025</a:t>
            </a:fld>
            <a:endParaRPr lang="en-GB"/>
          </a:p>
        </p:txBody>
      </p:sp>
      <p:sp>
        <p:nvSpPr>
          <p:cNvPr id="8" name="Footer Placeholder 7">
            <a:extLst>
              <a:ext uri="{FF2B5EF4-FFF2-40B4-BE49-F238E27FC236}">
                <a16:creationId xmlns:a16="http://schemas.microsoft.com/office/drawing/2014/main" id="{A7120F26-D7E6-4F96-FCDB-CBE780B033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6E3DD1-F28D-DE02-141B-7F8355B65C5D}"/>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396345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703A-47DD-3445-0C14-F2D091723F4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C50393C-CF4C-C590-FC60-F9BB136C040E}"/>
              </a:ext>
            </a:extLst>
          </p:cNvPr>
          <p:cNvSpPr>
            <a:spLocks noGrp="1"/>
          </p:cNvSpPr>
          <p:nvPr>
            <p:ph type="dt" sz="half" idx="10"/>
          </p:nvPr>
        </p:nvSpPr>
        <p:spPr/>
        <p:txBody>
          <a:bodyPr/>
          <a:lstStyle/>
          <a:p>
            <a:fld id="{0FE4ACEB-04DD-1143-8115-961E5A0B3CD3}" type="datetime1">
              <a:rPr lang="da-DK" smtClean="0"/>
              <a:t>06-10-2025</a:t>
            </a:fld>
            <a:endParaRPr lang="en-GB"/>
          </a:p>
        </p:txBody>
      </p:sp>
      <p:sp>
        <p:nvSpPr>
          <p:cNvPr id="4" name="Footer Placeholder 3">
            <a:extLst>
              <a:ext uri="{FF2B5EF4-FFF2-40B4-BE49-F238E27FC236}">
                <a16:creationId xmlns:a16="http://schemas.microsoft.com/office/drawing/2014/main" id="{2A359923-B34F-AB3E-48FA-A333783D83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8A3515-E7EA-E9F6-BA4E-B4A81CF5301E}"/>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397204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35454D-60C8-D3CB-641B-D9977A5A6995}"/>
              </a:ext>
            </a:extLst>
          </p:cNvPr>
          <p:cNvSpPr>
            <a:spLocks noGrp="1"/>
          </p:cNvSpPr>
          <p:nvPr>
            <p:ph type="dt" sz="half" idx="10"/>
          </p:nvPr>
        </p:nvSpPr>
        <p:spPr/>
        <p:txBody>
          <a:bodyPr/>
          <a:lstStyle/>
          <a:p>
            <a:fld id="{12BDE957-3B7F-0948-8DF9-914BCC46FB50}" type="datetime1">
              <a:rPr lang="da-DK" smtClean="0"/>
              <a:t>06-10-2025</a:t>
            </a:fld>
            <a:endParaRPr lang="en-GB"/>
          </a:p>
        </p:txBody>
      </p:sp>
      <p:sp>
        <p:nvSpPr>
          <p:cNvPr id="3" name="Footer Placeholder 2">
            <a:extLst>
              <a:ext uri="{FF2B5EF4-FFF2-40B4-BE49-F238E27FC236}">
                <a16:creationId xmlns:a16="http://schemas.microsoft.com/office/drawing/2014/main" id="{127CFBED-AAA8-A0D3-AFC4-44CFE2094D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B3D05-5DB6-A3DF-72EF-7C76005EAAD8}"/>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37344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5DC0-958F-ECB2-CFF8-4900D687AE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4FCC977-9253-9A18-8A32-D664D003B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E75AFC4-A503-C342-3794-6ED41D884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9BEA77-3245-1718-D8B2-C5E281113B9D}"/>
              </a:ext>
            </a:extLst>
          </p:cNvPr>
          <p:cNvSpPr>
            <a:spLocks noGrp="1"/>
          </p:cNvSpPr>
          <p:nvPr>
            <p:ph type="dt" sz="half" idx="10"/>
          </p:nvPr>
        </p:nvSpPr>
        <p:spPr/>
        <p:txBody>
          <a:bodyPr/>
          <a:lstStyle/>
          <a:p>
            <a:fld id="{344EF586-5D4A-B640-A416-9C143E035875}" type="datetime1">
              <a:rPr lang="da-DK" smtClean="0"/>
              <a:t>06-10-2025</a:t>
            </a:fld>
            <a:endParaRPr lang="en-GB"/>
          </a:p>
        </p:txBody>
      </p:sp>
      <p:sp>
        <p:nvSpPr>
          <p:cNvPr id="6" name="Footer Placeholder 5">
            <a:extLst>
              <a:ext uri="{FF2B5EF4-FFF2-40B4-BE49-F238E27FC236}">
                <a16:creationId xmlns:a16="http://schemas.microsoft.com/office/drawing/2014/main" id="{48612CBF-576D-1D76-5D81-95E33E5865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086600-2E1A-0F0F-504D-74C2B63B04FC}"/>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163717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B4CE-C958-10B4-7533-0717371A05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AC16213-51A6-40D8-37B9-354EE18DC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E94A2-10B8-10A3-F332-F19A434B8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61A8A9-5EBE-C22A-EE03-8C4E72C199A0}"/>
              </a:ext>
            </a:extLst>
          </p:cNvPr>
          <p:cNvSpPr>
            <a:spLocks noGrp="1"/>
          </p:cNvSpPr>
          <p:nvPr>
            <p:ph type="dt" sz="half" idx="10"/>
          </p:nvPr>
        </p:nvSpPr>
        <p:spPr/>
        <p:txBody>
          <a:bodyPr/>
          <a:lstStyle/>
          <a:p>
            <a:fld id="{4A8C9B6E-257F-CC48-9A9C-C8B057C9137F}" type="datetime1">
              <a:rPr lang="da-DK" smtClean="0"/>
              <a:t>06-10-2025</a:t>
            </a:fld>
            <a:endParaRPr lang="en-GB"/>
          </a:p>
        </p:txBody>
      </p:sp>
      <p:sp>
        <p:nvSpPr>
          <p:cNvPr id="6" name="Footer Placeholder 5">
            <a:extLst>
              <a:ext uri="{FF2B5EF4-FFF2-40B4-BE49-F238E27FC236}">
                <a16:creationId xmlns:a16="http://schemas.microsoft.com/office/drawing/2014/main" id="{44553BFF-BDD5-90F6-BAAC-087906A495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EA3AA2-2FCE-3FC8-4F86-4B28EBBC4EFA}"/>
              </a:ext>
            </a:extLst>
          </p:cNvPr>
          <p:cNvSpPr>
            <a:spLocks noGrp="1"/>
          </p:cNvSpPr>
          <p:nvPr>
            <p:ph type="sldNum" sz="quarter" idx="12"/>
          </p:nvPr>
        </p:nvSpPr>
        <p:spPr/>
        <p:txBody>
          <a:bodyPr/>
          <a:lstStyle/>
          <a:p>
            <a:fld id="{04A753A1-5A52-EE45-BF65-BE8F9CC57650}" type="slidenum">
              <a:rPr lang="en-GB" smtClean="0"/>
              <a:t>‹#›</a:t>
            </a:fld>
            <a:endParaRPr lang="en-GB"/>
          </a:p>
        </p:txBody>
      </p:sp>
    </p:spTree>
    <p:extLst>
      <p:ext uri="{BB962C8B-B14F-4D97-AF65-F5344CB8AC3E}">
        <p14:creationId xmlns:p14="http://schemas.microsoft.com/office/powerpoint/2010/main" val="73290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8D7AF-9DBE-DC9F-3F2F-C449CFC64B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198FA14-2B2C-808F-60CC-BB0B3039FA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E7DF253-ABCC-D2B0-337C-A1F5DBC8B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66E7FD-3153-DF4B-8A73-544E5857CE01}" type="datetime1">
              <a:rPr lang="da-DK" smtClean="0"/>
              <a:t>06-10-2025</a:t>
            </a:fld>
            <a:endParaRPr lang="en-GB"/>
          </a:p>
        </p:txBody>
      </p:sp>
      <p:sp>
        <p:nvSpPr>
          <p:cNvPr id="5" name="Footer Placeholder 4">
            <a:extLst>
              <a:ext uri="{FF2B5EF4-FFF2-40B4-BE49-F238E27FC236}">
                <a16:creationId xmlns:a16="http://schemas.microsoft.com/office/drawing/2014/main" id="{563B863F-8FDD-3846-1636-3C025AF63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2A2C70D-9F1B-4E10-965D-2A690A5B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A753A1-5A52-EE45-BF65-BE8F9CC57650}" type="slidenum">
              <a:rPr lang="en-GB" smtClean="0"/>
              <a:t>‹#›</a:t>
            </a:fld>
            <a:endParaRPr lang="en-GB"/>
          </a:p>
        </p:txBody>
      </p:sp>
    </p:spTree>
    <p:extLst>
      <p:ext uri="{BB962C8B-B14F-4D97-AF65-F5344CB8AC3E}">
        <p14:creationId xmlns:p14="http://schemas.microsoft.com/office/powerpoint/2010/main" val="353965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tiff"/><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11" Type="http://schemas.openxmlformats.org/officeDocument/2006/relationships/image" Target="../media/image7.tiff"/><Relationship Id="rId5" Type="http://schemas.openxmlformats.org/officeDocument/2006/relationships/image" Target="../media/image3.gif"/><Relationship Id="rId10"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tiff"/><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tiff"/></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tiff"/><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png"/><Relationship Id="rId4" Type="http://schemas.openxmlformats.org/officeDocument/2006/relationships/image" Target="../media/image16.tiff"/></Relationships>
</file>

<file path=ppt/slides/_rels/slide6.xml.rels><?xml version="1.0" encoding="UTF-8" standalone="yes"?>
<Relationships xmlns="http://schemas.openxmlformats.org/package/2006/relationships"><Relationship Id="rId8" Type="http://schemas.openxmlformats.org/officeDocument/2006/relationships/image" Target="../media/image19.tiff"/><Relationship Id="rId13" Type="http://schemas.openxmlformats.org/officeDocument/2006/relationships/image" Target="../media/image24.tiff"/><Relationship Id="rId3" Type="http://schemas.openxmlformats.org/officeDocument/2006/relationships/image" Target="../media/image17.png"/><Relationship Id="rId7" Type="http://schemas.openxmlformats.org/officeDocument/2006/relationships/image" Target="../media/image15.tiff"/><Relationship Id="rId12" Type="http://schemas.openxmlformats.org/officeDocument/2006/relationships/image" Target="../media/image23.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2.tiff"/><Relationship Id="rId5" Type="http://schemas.openxmlformats.org/officeDocument/2006/relationships/image" Target="../media/image2.png"/><Relationship Id="rId10" Type="http://schemas.openxmlformats.org/officeDocument/2006/relationships/image" Target="../media/image21.tiff"/><Relationship Id="rId4" Type="http://schemas.openxmlformats.org/officeDocument/2006/relationships/image" Target="../media/image18.tiff"/><Relationship Id="rId9" Type="http://schemas.openxmlformats.org/officeDocument/2006/relationships/image" Target="../media/image20.tif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A black background with text and a purple and pink logo&#10;&#10;AI-generated content may be incorrect.">
            <a:extLst>
              <a:ext uri="{FF2B5EF4-FFF2-40B4-BE49-F238E27FC236}">
                <a16:creationId xmlns:a16="http://schemas.microsoft.com/office/drawing/2014/main" id="{3751C43E-CF49-3346-9360-2C39D421A2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92" y="6059522"/>
            <a:ext cx="1827753" cy="969601"/>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A3AC65FB-9D4D-2FA9-1A84-9AE393C80D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9570" y="6382763"/>
            <a:ext cx="1542430" cy="323118"/>
          </a:xfrm>
          <a:prstGeom prst="rect">
            <a:avLst/>
          </a:prstGeom>
        </p:spPr>
      </p:pic>
      <p:sp>
        <p:nvSpPr>
          <p:cNvPr id="12" name="TextBox 11">
            <a:extLst>
              <a:ext uri="{FF2B5EF4-FFF2-40B4-BE49-F238E27FC236}">
                <a16:creationId xmlns:a16="http://schemas.microsoft.com/office/drawing/2014/main" id="{B19C4F12-0767-45DC-90C9-B43A3078328A}"/>
              </a:ext>
            </a:extLst>
          </p:cNvPr>
          <p:cNvSpPr txBox="1"/>
          <p:nvPr/>
        </p:nvSpPr>
        <p:spPr>
          <a:xfrm>
            <a:off x="4533588" y="6544323"/>
            <a:ext cx="3124830" cy="276999"/>
          </a:xfrm>
          <a:prstGeom prst="rect">
            <a:avLst/>
          </a:prstGeom>
          <a:noFill/>
        </p:spPr>
        <p:txBody>
          <a:bodyPr wrap="none" rtlCol="0">
            <a:spAutoFit/>
          </a:bodyPr>
          <a:lstStyle/>
          <a:p>
            <a:pPr algn="ctr"/>
            <a:r>
              <a:rPr lang="en-GB" sz="1200" dirty="0"/>
              <a:t>Jesper F. Ehmsen - </a:t>
            </a:r>
            <a:r>
              <a:rPr lang="en-GB" sz="1200" kern="0" dirty="0">
                <a:latin typeface="Grantha Sangam MN" pitchFamily="2" charset="0"/>
                <a:ea typeface="Grantha Sangam MN" pitchFamily="2" charset="0"/>
                <a:cs typeface="Grantha Sangam MN" pitchFamily="2" charset="0"/>
              </a:rPr>
              <a:t>jesperfischer@cfin.au.dk</a:t>
            </a:r>
          </a:p>
        </p:txBody>
      </p:sp>
      <p:sp>
        <p:nvSpPr>
          <p:cNvPr id="4" name="Titel 1">
            <a:extLst>
              <a:ext uri="{FF2B5EF4-FFF2-40B4-BE49-F238E27FC236}">
                <a16:creationId xmlns:a16="http://schemas.microsoft.com/office/drawing/2014/main" id="{F9DA2962-1340-ADEE-5351-AD63E479A98C}"/>
              </a:ext>
            </a:extLst>
          </p:cNvPr>
          <p:cNvSpPr txBox="1">
            <a:spLocks/>
          </p:cNvSpPr>
          <p:nvPr/>
        </p:nvSpPr>
        <p:spPr bwMode="auto">
          <a:xfrm>
            <a:off x="586208" y="1567942"/>
            <a:ext cx="11016407" cy="166199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lgn="ctr">
              <a:buFontTx/>
            </a:pPr>
            <a:r>
              <a:rPr lang="en-US" sz="4000" kern="0" dirty="0">
                <a:solidFill>
                  <a:schemeClr val="tx1"/>
                </a:solidFill>
                <a:latin typeface="Grantha Sangam MN" pitchFamily="2" charset="0"/>
                <a:ea typeface="Grantha Sangam MN" pitchFamily="2" charset="0"/>
                <a:cs typeface="Grantha Sangam MN" pitchFamily="2" charset="0"/>
              </a:rPr>
              <a:t>Modelling perceptual uncertainty in a </a:t>
            </a:r>
            <a:r>
              <a:rPr lang="en-US" sz="4000" kern="0" dirty="0" err="1">
                <a:solidFill>
                  <a:schemeClr val="tx1"/>
                </a:solidFill>
                <a:latin typeface="Grantha Sangam MN" pitchFamily="2" charset="0"/>
                <a:ea typeface="Grantha Sangam MN" pitchFamily="2" charset="0"/>
                <a:cs typeface="Grantha Sangam MN" pitchFamily="2" charset="0"/>
              </a:rPr>
              <a:t>thermosensory</a:t>
            </a:r>
            <a:r>
              <a:rPr lang="en-US" sz="4000" kern="0" dirty="0">
                <a:solidFill>
                  <a:schemeClr val="tx1"/>
                </a:solidFill>
                <a:latin typeface="Grantha Sangam MN" pitchFamily="2" charset="0"/>
                <a:ea typeface="Grantha Sangam MN" pitchFamily="2" charset="0"/>
                <a:cs typeface="Grantha Sangam MN" pitchFamily="2" charset="0"/>
              </a:rPr>
              <a:t> illusion across the lifespan</a:t>
            </a:r>
            <a:endParaRPr lang="en-GB" sz="4000" kern="0" dirty="0">
              <a:solidFill>
                <a:schemeClr val="tx1"/>
              </a:solidFill>
              <a:latin typeface="Grantha Sangam MN" pitchFamily="2" charset="0"/>
              <a:ea typeface="Grantha Sangam MN" pitchFamily="2" charset="0"/>
              <a:cs typeface="Grantha Sangam MN" pitchFamily="2" charset="0"/>
            </a:endParaRPr>
          </a:p>
        </p:txBody>
      </p:sp>
      <p:sp>
        <p:nvSpPr>
          <p:cNvPr id="5" name="Titel 1">
            <a:extLst>
              <a:ext uri="{FF2B5EF4-FFF2-40B4-BE49-F238E27FC236}">
                <a16:creationId xmlns:a16="http://schemas.microsoft.com/office/drawing/2014/main" id="{A9B85EEA-5BC5-50DE-156A-955FB099D958}"/>
              </a:ext>
            </a:extLst>
          </p:cNvPr>
          <p:cNvSpPr txBox="1">
            <a:spLocks/>
          </p:cNvSpPr>
          <p:nvPr/>
        </p:nvSpPr>
        <p:spPr bwMode="auto">
          <a:xfrm>
            <a:off x="985838" y="3903753"/>
            <a:ext cx="10220325" cy="175124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lgn="ctr">
              <a:buFontTx/>
            </a:pPr>
            <a:r>
              <a:rPr lang="en-GB" sz="2200" kern="0" cap="none" dirty="0">
                <a:solidFill>
                  <a:schemeClr val="tx1"/>
                </a:solidFill>
                <a:latin typeface="Grantha Sangam MN" pitchFamily="2" charset="0"/>
                <a:ea typeface="Grantha Sangam MN" pitchFamily="2" charset="0"/>
                <a:cs typeface="Grantha Sangam MN" pitchFamily="2" charset="0"/>
              </a:rPr>
              <a:t>Jesper Fischer Ehmsen</a:t>
            </a:r>
          </a:p>
          <a:p>
            <a:pPr algn="ctr">
              <a:buFontTx/>
            </a:pPr>
            <a:r>
              <a:rPr lang="en-GB" sz="2200" b="0" kern="0" cap="none" dirty="0">
                <a:solidFill>
                  <a:schemeClr val="tx1"/>
                </a:solidFill>
                <a:latin typeface="Grantha Sangam MN" pitchFamily="2" charset="0"/>
                <a:ea typeface="Grantha Sangam MN" pitchFamily="2" charset="0"/>
                <a:cs typeface="Grantha Sangam MN" pitchFamily="2" charset="0"/>
              </a:rPr>
              <a:t>Body Pain &amp; Perception Lab, Aarhus University</a:t>
            </a:r>
          </a:p>
          <a:p>
            <a:pPr algn="ctr">
              <a:buFontTx/>
            </a:pPr>
            <a:endParaRPr lang="en-GB" sz="2200" b="0" kern="0" cap="none" dirty="0">
              <a:solidFill>
                <a:schemeClr val="tx1"/>
              </a:solidFill>
              <a:latin typeface="Grantha Sangam MN" pitchFamily="2" charset="0"/>
              <a:ea typeface="Grantha Sangam MN" pitchFamily="2" charset="0"/>
              <a:cs typeface="Grantha Sangam MN" pitchFamily="2" charset="0"/>
            </a:endParaRPr>
          </a:p>
          <a:p>
            <a:pPr algn="ctr">
              <a:buFontTx/>
            </a:pPr>
            <a:r>
              <a:rPr lang="en-GB" sz="2200" b="0" kern="0" cap="none" dirty="0">
                <a:solidFill>
                  <a:schemeClr val="tx1"/>
                </a:solidFill>
                <a:latin typeface="Grantha Sangam MN" pitchFamily="2" charset="0"/>
                <a:ea typeface="Grantha Sangam MN" pitchFamily="2" charset="0"/>
                <a:cs typeface="Grantha Sangam MN" pitchFamily="2" charset="0"/>
              </a:rPr>
              <a:t>25</a:t>
            </a:r>
            <a:r>
              <a:rPr lang="en-GB" sz="2200" b="0" kern="0" cap="none" baseline="30000" dirty="0">
                <a:solidFill>
                  <a:schemeClr val="tx1"/>
                </a:solidFill>
                <a:latin typeface="Grantha Sangam MN" pitchFamily="2" charset="0"/>
                <a:ea typeface="Grantha Sangam MN" pitchFamily="2" charset="0"/>
                <a:cs typeface="Grantha Sangam MN" pitchFamily="2" charset="0"/>
              </a:rPr>
              <a:t>th</a:t>
            </a:r>
            <a:r>
              <a:rPr lang="en-GB" sz="2200" b="0" kern="0" cap="none" dirty="0">
                <a:solidFill>
                  <a:schemeClr val="tx1"/>
                </a:solidFill>
                <a:latin typeface="Grantha Sangam MN" pitchFamily="2" charset="0"/>
                <a:ea typeface="Grantha Sangam MN" pitchFamily="2" charset="0"/>
                <a:cs typeface="Grantha Sangam MN" pitchFamily="2" charset="0"/>
              </a:rPr>
              <a:t> September 2025</a:t>
            </a:r>
          </a:p>
          <a:p>
            <a:pPr algn="ctr">
              <a:buFontTx/>
            </a:pPr>
            <a:endParaRPr lang="en-GB" sz="2200" b="0" kern="0" cap="none" dirty="0">
              <a:solidFill>
                <a:schemeClr val="tx1"/>
              </a:solidFill>
              <a:latin typeface="Grantha Sangam MN" pitchFamily="2" charset="0"/>
              <a:ea typeface="Grantha Sangam MN" pitchFamily="2" charset="0"/>
              <a:cs typeface="Grantha Sangam MN" pitchFamily="2" charset="0"/>
            </a:endParaRPr>
          </a:p>
          <a:p>
            <a:pPr algn="ctr">
              <a:buFontTx/>
            </a:pPr>
            <a:r>
              <a:rPr lang="en-GB" sz="1600" b="0" kern="0" cap="none" dirty="0">
                <a:solidFill>
                  <a:schemeClr val="tx1"/>
                </a:solidFill>
                <a:latin typeface="Grantha Sangam MN" pitchFamily="2" charset="0"/>
                <a:ea typeface="Grantha Sangam MN" pitchFamily="2" charset="0"/>
                <a:cs typeface="Grantha Sangam MN" pitchFamily="2" charset="0"/>
              </a:rPr>
              <a:t>jesperfischer@cfin.au.dk</a:t>
            </a:r>
          </a:p>
        </p:txBody>
      </p:sp>
    </p:spTree>
    <p:extLst>
      <p:ext uri="{BB962C8B-B14F-4D97-AF65-F5344CB8AC3E}">
        <p14:creationId xmlns:p14="http://schemas.microsoft.com/office/powerpoint/2010/main" val="3204415823"/>
      </p:ext>
    </p:extLst>
  </p:cSld>
  <p:clrMapOvr>
    <a:masterClrMapping/>
  </p:clrMapOvr>
  <mc:AlternateContent xmlns:mc="http://schemas.openxmlformats.org/markup-compatibility/2006" xmlns:p14="http://schemas.microsoft.com/office/powerpoint/2010/main">
    <mc:Choice Requires="p14">
      <p:transition spd="slow" p14:dur="2000" advTm="10379"/>
    </mc:Choice>
    <mc:Fallback xmlns="">
      <p:transition spd="slow" advTm="1037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graph with a dotted line&#10;&#10;AI-generated content may be incorrect.">
            <a:extLst>
              <a:ext uri="{FF2B5EF4-FFF2-40B4-BE49-F238E27FC236}">
                <a16:creationId xmlns:a16="http://schemas.microsoft.com/office/drawing/2014/main" id="{6418129E-87A3-8525-DD4F-D0142286B9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917" y="2704064"/>
            <a:ext cx="6660457" cy="3600000"/>
          </a:xfrm>
          <a:prstGeom prst="rect">
            <a:avLst/>
          </a:prstGeom>
        </p:spPr>
      </p:pic>
      <p:grpSp>
        <p:nvGrpSpPr>
          <p:cNvPr id="53" name="Group 52">
            <a:extLst>
              <a:ext uri="{FF2B5EF4-FFF2-40B4-BE49-F238E27FC236}">
                <a16:creationId xmlns:a16="http://schemas.microsoft.com/office/drawing/2014/main" id="{2822F7CC-FABB-75EF-1F7F-3292CC8E87C4}"/>
              </a:ext>
            </a:extLst>
          </p:cNvPr>
          <p:cNvGrpSpPr/>
          <p:nvPr/>
        </p:nvGrpSpPr>
        <p:grpSpPr>
          <a:xfrm>
            <a:off x="6909990" y="2923973"/>
            <a:ext cx="661861" cy="2506065"/>
            <a:chOff x="5930566" y="3253157"/>
            <a:chExt cx="661861" cy="2506065"/>
          </a:xfrm>
        </p:grpSpPr>
        <p:grpSp>
          <p:nvGrpSpPr>
            <p:cNvPr id="54" name="Group 53">
              <a:extLst>
                <a:ext uri="{FF2B5EF4-FFF2-40B4-BE49-F238E27FC236}">
                  <a16:creationId xmlns:a16="http://schemas.microsoft.com/office/drawing/2014/main" id="{78EC4DB3-AE8A-BDFA-CB0F-EC43B2732F27}"/>
                </a:ext>
              </a:extLst>
            </p:cNvPr>
            <p:cNvGrpSpPr/>
            <p:nvPr/>
          </p:nvGrpSpPr>
          <p:grpSpPr>
            <a:xfrm>
              <a:off x="5930566" y="3253157"/>
              <a:ext cx="292529" cy="2416272"/>
              <a:chOff x="5930566" y="3253157"/>
              <a:chExt cx="292529" cy="2416272"/>
            </a:xfrm>
          </p:grpSpPr>
          <p:cxnSp>
            <p:nvCxnSpPr>
              <p:cNvPr id="56" name="Straight Connector 55">
                <a:extLst>
                  <a:ext uri="{FF2B5EF4-FFF2-40B4-BE49-F238E27FC236}">
                    <a16:creationId xmlns:a16="http://schemas.microsoft.com/office/drawing/2014/main" id="{A6A3939A-05D6-CF2F-5EBC-3DCE50D98383}"/>
                  </a:ext>
                </a:extLst>
              </p:cNvPr>
              <p:cNvCxnSpPr>
                <a:cxnSpLocks/>
              </p:cNvCxnSpPr>
              <p:nvPr/>
            </p:nvCxnSpPr>
            <p:spPr>
              <a:xfrm>
                <a:off x="6083347" y="3253157"/>
                <a:ext cx="0" cy="24153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4869A66-32A3-CD91-DCF9-D348906F8AA1}"/>
                  </a:ext>
                </a:extLst>
              </p:cNvPr>
              <p:cNvCxnSpPr>
                <a:cxnSpLocks/>
              </p:cNvCxnSpPr>
              <p:nvPr/>
            </p:nvCxnSpPr>
            <p:spPr>
              <a:xfrm>
                <a:off x="5956395" y="3253157"/>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845A1D1-FB69-D39E-42DD-A372D75CF229}"/>
                  </a:ext>
                </a:extLst>
              </p:cNvPr>
              <p:cNvCxnSpPr>
                <a:cxnSpLocks/>
              </p:cNvCxnSpPr>
              <p:nvPr/>
            </p:nvCxnSpPr>
            <p:spPr>
              <a:xfrm>
                <a:off x="5930566" y="5669429"/>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5" name="TextBox 54">
              <a:extLst>
                <a:ext uri="{FF2B5EF4-FFF2-40B4-BE49-F238E27FC236}">
                  <a16:creationId xmlns:a16="http://schemas.microsoft.com/office/drawing/2014/main" id="{479182DD-4CDB-B906-4962-1803C7751CE9}"/>
                </a:ext>
              </a:extLst>
            </p:cNvPr>
            <p:cNvSpPr txBox="1"/>
            <p:nvPr/>
          </p:nvSpPr>
          <p:spPr>
            <a:xfrm rot="5400000">
              <a:off x="5174731" y="4341526"/>
              <a:ext cx="2466060" cy="369332"/>
            </a:xfrm>
            <a:prstGeom prst="rect">
              <a:avLst/>
            </a:prstGeom>
            <a:noFill/>
          </p:spPr>
          <p:txBody>
            <a:bodyPr wrap="none" rtlCol="0">
              <a:spAutoFit/>
            </a:bodyPr>
            <a:lstStyle/>
            <a:p>
              <a:pPr>
                <a:lnSpc>
                  <a:spcPct val="100000"/>
                </a:lnSpc>
              </a:pPr>
              <a:r>
                <a:rPr lang="en-US" sz="1800" b="1" dirty="0"/>
                <a:t>Thermal Contrast (TC)</a:t>
              </a:r>
              <a:endParaRPr lang="da-DK" sz="1800" b="1" dirty="0"/>
            </a:p>
          </p:txBody>
        </p:sp>
      </p:grpSp>
      <p:pic>
        <p:nvPicPr>
          <p:cNvPr id="6" name="Picture 5" descr="A black background with a black square&#10;&#10;AI-generated content may be incorrect.">
            <a:extLst>
              <a:ext uri="{FF2B5EF4-FFF2-40B4-BE49-F238E27FC236}">
                <a16:creationId xmlns:a16="http://schemas.microsoft.com/office/drawing/2014/main" id="{9F72B808-A8AC-AC1F-2D94-B67621FCE5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82585" y="6382763"/>
            <a:ext cx="1542430" cy="323118"/>
          </a:xfrm>
          <a:prstGeom prst="rect">
            <a:avLst/>
          </a:prstGeom>
        </p:spPr>
      </p:pic>
      <p:sp>
        <p:nvSpPr>
          <p:cNvPr id="4" name="TextBox 3">
            <a:extLst>
              <a:ext uri="{FF2B5EF4-FFF2-40B4-BE49-F238E27FC236}">
                <a16:creationId xmlns:a16="http://schemas.microsoft.com/office/drawing/2014/main" id="{B8240A54-E485-D733-67CD-0FA8A6037BAD}"/>
              </a:ext>
            </a:extLst>
          </p:cNvPr>
          <p:cNvSpPr txBox="1"/>
          <p:nvPr/>
        </p:nvSpPr>
        <p:spPr>
          <a:xfrm>
            <a:off x="4533588" y="6544323"/>
            <a:ext cx="3124830" cy="276999"/>
          </a:xfrm>
          <a:prstGeom prst="rect">
            <a:avLst/>
          </a:prstGeom>
          <a:noFill/>
        </p:spPr>
        <p:txBody>
          <a:bodyPr wrap="none" rtlCol="0">
            <a:spAutoFit/>
          </a:bodyPr>
          <a:lstStyle/>
          <a:p>
            <a:pPr algn="ctr"/>
            <a:r>
              <a:rPr lang="en-GB" sz="1200" dirty="0"/>
              <a:t>Jesper F. Ehmsen - </a:t>
            </a:r>
            <a:r>
              <a:rPr lang="en-GB" sz="1200" kern="0" dirty="0">
                <a:latin typeface="Grantha Sangam MN" pitchFamily="2" charset="0"/>
                <a:ea typeface="Grantha Sangam MN" pitchFamily="2" charset="0"/>
                <a:cs typeface="Grantha Sangam MN" pitchFamily="2" charset="0"/>
              </a:rPr>
              <a:t>jesperfischer@cfin.au.dk</a:t>
            </a:r>
          </a:p>
        </p:txBody>
      </p:sp>
      <p:grpSp>
        <p:nvGrpSpPr>
          <p:cNvPr id="67" name="Group 66">
            <a:extLst>
              <a:ext uri="{FF2B5EF4-FFF2-40B4-BE49-F238E27FC236}">
                <a16:creationId xmlns:a16="http://schemas.microsoft.com/office/drawing/2014/main" id="{9C06A61F-ED97-FDE8-6DAB-32C55403CE99}"/>
              </a:ext>
            </a:extLst>
          </p:cNvPr>
          <p:cNvGrpSpPr/>
          <p:nvPr/>
        </p:nvGrpSpPr>
        <p:grpSpPr>
          <a:xfrm>
            <a:off x="104917" y="-1"/>
            <a:ext cx="1404700" cy="1183016"/>
            <a:chOff x="104917" y="-1"/>
            <a:chExt cx="1404700" cy="1183016"/>
          </a:xfrm>
          <a:effectLst>
            <a:outerShdw blurRad="50800" dist="38100" dir="2700000" algn="tl" rotWithShape="0">
              <a:prstClr val="black">
                <a:alpha val="40000"/>
              </a:prstClr>
            </a:outerShdw>
          </a:effectLst>
        </p:grpSpPr>
        <p:grpSp>
          <p:nvGrpSpPr>
            <p:cNvPr id="45" name="Group 44">
              <a:extLst>
                <a:ext uri="{FF2B5EF4-FFF2-40B4-BE49-F238E27FC236}">
                  <a16:creationId xmlns:a16="http://schemas.microsoft.com/office/drawing/2014/main" id="{61BFBBA8-ACF7-3C18-E048-CDD5F5630F0C}"/>
                </a:ext>
              </a:extLst>
            </p:cNvPr>
            <p:cNvGrpSpPr/>
            <p:nvPr/>
          </p:nvGrpSpPr>
          <p:grpSpPr>
            <a:xfrm>
              <a:off x="104917" y="267120"/>
              <a:ext cx="1404700" cy="915895"/>
              <a:chOff x="1200089" y="2078037"/>
              <a:chExt cx="2279711" cy="1574800"/>
            </a:xfrm>
            <a:noFill/>
          </p:grpSpPr>
          <p:sp>
            <p:nvSpPr>
              <p:cNvPr id="47" name="Rounded Rectangle 37">
                <a:extLst>
                  <a:ext uri="{FF2B5EF4-FFF2-40B4-BE49-F238E27FC236}">
                    <a16:creationId xmlns:a16="http://schemas.microsoft.com/office/drawing/2014/main" id="{160EE464-4BD5-2824-6FF0-C837AB14BE40}"/>
                  </a:ext>
                </a:extLst>
              </p:cNvPr>
              <p:cNvSpPr/>
              <p:nvPr/>
            </p:nvSpPr>
            <p:spPr>
              <a:xfrm>
                <a:off x="1231898" y="2078037"/>
                <a:ext cx="2247902" cy="1574800"/>
              </a:xfrm>
              <a:prstGeom prst="roundRect">
                <a:avLst>
                  <a:gd name="adj" fmla="val 11950"/>
                </a:avLst>
              </a:prstGeom>
              <a:solidFill>
                <a:schemeClr val="bg1">
                  <a:lumMod val="75000"/>
                </a:schemeClr>
              </a:solidFill>
              <a:ln w="19050">
                <a:solidFill>
                  <a:srgbClr val="FFAC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solidFill>
                    <a:schemeClr val="bg2">
                      <a:lumMod val="90000"/>
                    </a:schemeClr>
                  </a:solidFill>
                </a:endParaRPr>
              </a:p>
            </p:txBody>
          </p:sp>
          <p:sp>
            <p:nvSpPr>
              <p:cNvPr id="48" name="TextBox 47">
                <a:extLst>
                  <a:ext uri="{FF2B5EF4-FFF2-40B4-BE49-F238E27FC236}">
                    <a16:creationId xmlns:a16="http://schemas.microsoft.com/office/drawing/2014/main" id="{7BE5C642-D366-9366-4F1A-0095FE1C90FB}"/>
                  </a:ext>
                </a:extLst>
              </p:cNvPr>
              <p:cNvSpPr txBox="1"/>
              <p:nvPr/>
            </p:nvSpPr>
            <p:spPr>
              <a:xfrm>
                <a:off x="1200089" y="2550165"/>
                <a:ext cx="2279711" cy="606579"/>
              </a:xfrm>
              <a:prstGeom prst="rect">
                <a:avLst/>
              </a:prstGeom>
              <a:grpFill/>
            </p:spPr>
            <p:txBody>
              <a:bodyPr wrap="square" rtlCol="0">
                <a:spAutoFit/>
              </a:bodyPr>
              <a:lstStyle/>
              <a:p>
                <a:pPr algn="ctr"/>
                <a:r>
                  <a:rPr lang="en-GB" sz="1000" dirty="0"/>
                  <a:t>+</a:t>
                </a:r>
              </a:p>
            </p:txBody>
          </p:sp>
        </p:grpSp>
        <p:sp>
          <p:nvSpPr>
            <p:cNvPr id="46" name="TextBox 45">
              <a:extLst>
                <a:ext uri="{FF2B5EF4-FFF2-40B4-BE49-F238E27FC236}">
                  <a16:creationId xmlns:a16="http://schemas.microsoft.com/office/drawing/2014/main" id="{85A534E4-96A2-D0CD-E34F-DECF15B36848}"/>
                </a:ext>
              </a:extLst>
            </p:cNvPr>
            <p:cNvSpPr txBox="1"/>
            <p:nvPr/>
          </p:nvSpPr>
          <p:spPr>
            <a:xfrm>
              <a:off x="125979" y="-1"/>
              <a:ext cx="1372891" cy="308686"/>
            </a:xfrm>
            <a:prstGeom prst="rect">
              <a:avLst/>
            </a:prstGeom>
            <a:noFill/>
          </p:spPr>
          <p:txBody>
            <a:bodyPr wrap="none" rtlCol="0">
              <a:spAutoFit/>
            </a:bodyPr>
            <a:lstStyle/>
            <a:p>
              <a:pPr algn="ctr">
                <a:lnSpc>
                  <a:spcPct val="100000"/>
                </a:lnSpc>
              </a:pPr>
              <a:r>
                <a:rPr lang="en-GB" sz="1400" dirty="0"/>
                <a:t>Warm stimulus</a:t>
              </a:r>
            </a:p>
          </p:txBody>
        </p:sp>
      </p:grpSp>
      <p:sp>
        <p:nvSpPr>
          <p:cNvPr id="43" name="TextBox 42">
            <a:extLst>
              <a:ext uri="{FF2B5EF4-FFF2-40B4-BE49-F238E27FC236}">
                <a16:creationId xmlns:a16="http://schemas.microsoft.com/office/drawing/2014/main" id="{F8657AA7-CC47-B626-89DB-14392C59542F}"/>
              </a:ext>
            </a:extLst>
          </p:cNvPr>
          <p:cNvSpPr txBox="1"/>
          <p:nvPr/>
        </p:nvSpPr>
        <p:spPr>
          <a:xfrm>
            <a:off x="0" y="1518666"/>
            <a:ext cx="639422" cy="3078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1400" dirty="0"/>
              <a:t>Time</a:t>
            </a:r>
          </a:p>
        </p:txBody>
      </p:sp>
      <p:cxnSp>
        <p:nvCxnSpPr>
          <p:cNvPr id="44" name="Straight Arrow Connector 43">
            <a:extLst>
              <a:ext uri="{FF2B5EF4-FFF2-40B4-BE49-F238E27FC236}">
                <a16:creationId xmlns:a16="http://schemas.microsoft.com/office/drawing/2014/main" id="{597A4C08-4EB8-9258-49AB-BC6D4843F5FC}"/>
              </a:ext>
            </a:extLst>
          </p:cNvPr>
          <p:cNvCxnSpPr>
            <a:cxnSpLocks/>
          </p:cNvCxnSpPr>
          <p:nvPr/>
        </p:nvCxnSpPr>
        <p:spPr>
          <a:xfrm>
            <a:off x="135519" y="1332105"/>
            <a:ext cx="3641165" cy="1090694"/>
          </a:xfrm>
          <a:prstGeom prst="straightConnector1">
            <a:avLst/>
          </a:prstGeom>
          <a:noFill/>
          <a:ln w="12700">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68" name="Group 67">
            <a:extLst>
              <a:ext uri="{FF2B5EF4-FFF2-40B4-BE49-F238E27FC236}">
                <a16:creationId xmlns:a16="http://schemas.microsoft.com/office/drawing/2014/main" id="{34275B52-6336-5FD4-C7E0-AD8481422F2B}"/>
              </a:ext>
            </a:extLst>
          </p:cNvPr>
          <p:cNvGrpSpPr/>
          <p:nvPr/>
        </p:nvGrpSpPr>
        <p:grpSpPr>
          <a:xfrm>
            <a:off x="1341833" y="341784"/>
            <a:ext cx="1413790" cy="1176882"/>
            <a:chOff x="1341833" y="341784"/>
            <a:chExt cx="1413790" cy="1176882"/>
          </a:xfrm>
          <a:effectLst>
            <a:outerShdw blurRad="50800" dist="38100" dir="2700000" algn="tl" rotWithShape="0">
              <a:prstClr val="black">
                <a:alpha val="40000"/>
              </a:prstClr>
            </a:outerShdw>
          </a:effectLst>
        </p:grpSpPr>
        <p:sp>
          <p:nvSpPr>
            <p:cNvPr id="40" name="Rounded Rectangle 40">
              <a:extLst>
                <a:ext uri="{FF2B5EF4-FFF2-40B4-BE49-F238E27FC236}">
                  <a16:creationId xmlns:a16="http://schemas.microsoft.com/office/drawing/2014/main" id="{B4E50FB8-0E17-E0FA-B215-11FBC93FC3BD}"/>
                </a:ext>
              </a:extLst>
            </p:cNvPr>
            <p:cNvSpPr/>
            <p:nvPr/>
          </p:nvSpPr>
          <p:spPr>
            <a:xfrm>
              <a:off x="1351633" y="602771"/>
              <a:ext cx="1385100" cy="915895"/>
            </a:xfrm>
            <a:prstGeom prst="roundRect">
              <a:avLst>
                <a:gd name="adj" fmla="val 11950"/>
              </a:avLst>
            </a:prstGeom>
            <a:solidFill>
              <a:schemeClr val="bg1">
                <a:lumMod val="75000"/>
              </a:schemeClr>
            </a:solidFill>
            <a:ln w="19050">
              <a:solidFill>
                <a:srgbClr val="ADD8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F3A8FAF8-580F-FAB5-C4EC-02E88FA373CE}"/>
                </a:ext>
              </a:extLst>
            </p:cNvPr>
            <p:cNvSpPr txBox="1"/>
            <p:nvPr/>
          </p:nvSpPr>
          <p:spPr>
            <a:xfrm>
              <a:off x="1341833" y="614896"/>
              <a:ext cx="1404700" cy="707886"/>
            </a:xfrm>
            <a:prstGeom prst="rect">
              <a:avLst/>
            </a:prstGeom>
            <a:noFill/>
          </p:spPr>
          <p:txBody>
            <a:bodyPr wrap="square" rtlCol="0">
              <a:spAutoFit/>
            </a:bodyPr>
            <a:lstStyle/>
            <a:p>
              <a:pPr algn="ctr">
                <a:lnSpc>
                  <a:spcPct val="100000"/>
                </a:lnSpc>
              </a:pPr>
              <a:r>
                <a:rPr lang="en-GB" sz="1000" dirty="0"/>
                <a:t>Press ‘up’ when you perceive a change in sensation.</a:t>
              </a:r>
              <a:br>
                <a:rPr lang="en-GB" sz="1000" dirty="0"/>
              </a:br>
              <a:endParaRPr lang="en-GB" sz="1000" dirty="0"/>
            </a:p>
          </p:txBody>
        </p:sp>
        <p:sp>
          <p:nvSpPr>
            <p:cNvPr id="39" name="TextBox 38">
              <a:extLst>
                <a:ext uri="{FF2B5EF4-FFF2-40B4-BE49-F238E27FC236}">
                  <a16:creationId xmlns:a16="http://schemas.microsoft.com/office/drawing/2014/main" id="{91DD5549-3495-96C5-DEC3-63DA5C2CD1DE}"/>
                </a:ext>
              </a:extLst>
            </p:cNvPr>
            <p:cNvSpPr txBox="1"/>
            <p:nvPr/>
          </p:nvSpPr>
          <p:spPr>
            <a:xfrm>
              <a:off x="1395975" y="341784"/>
              <a:ext cx="1359648" cy="308686"/>
            </a:xfrm>
            <a:prstGeom prst="rect">
              <a:avLst/>
            </a:prstGeom>
            <a:noFill/>
          </p:spPr>
          <p:txBody>
            <a:bodyPr wrap="square" rtlCol="0">
              <a:spAutoFit/>
            </a:bodyPr>
            <a:lstStyle/>
            <a:p>
              <a:pPr algn="ctr">
                <a:lnSpc>
                  <a:spcPct val="100000"/>
                </a:lnSpc>
              </a:pPr>
              <a:r>
                <a:rPr lang="en-GB" sz="1400" dirty="0"/>
                <a:t>Cool stimulus</a:t>
              </a:r>
            </a:p>
          </p:txBody>
        </p:sp>
      </p:grpSp>
      <p:grpSp>
        <p:nvGrpSpPr>
          <p:cNvPr id="69" name="Group 68">
            <a:extLst>
              <a:ext uri="{FF2B5EF4-FFF2-40B4-BE49-F238E27FC236}">
                <a16:creationId xmlns:a16="http://schemas.microsoft.com/office/drawing/2014/main" id="{17EF30CF-87F5-F64A-26E8-E13563E3665A}"/>
              </a:ext>
            </a:extLst>
          </p:cNvPr>
          <p:cNvGrpSpPr/>
          <p:nvPr/>
        </p:nvGrpSpPr>
        <p:grpSpPr>
          <a:xfrm>
            <a:off x="2469105" y="675951"/>
            <a:ext cx="1538046" cy="1212318"/>
            <a:chOff x="2469105" y="675951"/>
            <a:chExt cx="1538046" cy="1212318"/>
          </a:xfrm>
          <a:effectLst>
            <a:outerShdw blurRad="50800" dist="38100" dir="2700000" algn="tl" rotWithShape="0">
              <a:prstClr val="black">
                <a:alpha val="40000"/>
              </a:prstClr>
            </a:outerShdw>
          </a:effectLst>
        </p:grpSpPr>
        <p:grpSp>
          <p:nvGrpSpPr>
            <p:cNvPr id="33" name="Group 32">
              <a:extLst>
                <a:ext uri="{FF2B5EF4-FFF2-40B4-BE49-F238E27FC236}">
                  <a16:creationId xmlns:a16="http://schemas.microsoft.com/office/drawing/2014/main" id="{260FE21F-5A79-0B36-7189-D558E25E21E4}"/>
                </a:ext>
              </a:extLst>
            </p:cNvPr>
            <p:cNvGrpSpPr/>
            <p:nvPr/>
          </p:nvGrpSpPr>
          <p:grpSpPr>
            <a:xfrm>
              <a:off x="2571326" y="972374"/>
              <a:ext cx="1435825" cy="915895"/>
              <a:chOff x="1100673" y="2112785"/>
              <a:chExt cx="2330225" cy="1574800"/>
            </a:xfrm>
            <a:noFill/>
          </p:grpSpPr>
          <p:sp>
            <p:nvSpPr>
              <p:cNvPr id="36" name="Rounded Rectangle 43">
                <a:extLst>
                  <a:ext uri="{FF2B5EF4-FFF2-40B4-BE49-F238E27FC236}">
                    <a16:creationId xmlns:a16="http://schemas.microsoft.com/office/drawing/2014/main" id="{EB192483-FCE5-FF1A-C8FA-E45F38FC7F6E}"/>
                  </a:ext>
                </a:extLst>
              </p:cNvPr>
              <p:cNvSpPr/>
              <p:nvPr/>
            </p:nvSpPr>
            <p:spPr>
              <a:xfrm>
                <a:off x="1100673" y="2112785"/>
                <a:ext cx="2247901" cy="1574800"/>
              </a:xfrm>
              <a:prstGeom prst="roundRect">
                <a:avLst>
                  <a:gd name="adj" fmla="val 11950"/>
                </a:avLst>
              </a:prstGeom>
              <a:solidFill>
                <a:schemeClr val="bg1">
                  <a:lumMod val="75000"/>
                </a:schemeClr>
              </a:solidFill>
              <a:ln w="1905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8645B5A8-F481-D2D9-AA33-3EC06872ADC1}"/>
                  </a:ext>
                </a:extLst>
              </p:cNvPr>
              <p:cNvSpPr txBox="1"/>
              <p:nvPr/>
            </p:nvSpPr>
            <p:spPr>
              <a:xfrm>
                <a:off x="1151186" y="2222385"/>
                <a:ext cx="2279712" cy="687954"/>
              </a:xfrm>
              <a:prstGeom prst="rect">
                <a:avLst/>
              </a:prstGeom>
              <a:grpFill/>
            </p:spPr>
            <p:txBody>
              <a:bodyPr wrap="square" rtlCol="0">
                <a:spAutoFit/>
              </a:bodyPr>
              <a:lstStyle/>
              <a:p>
                <a:pPr algn="ctr">
                  <a:lnSpc>
                    <a:spcPct val="100000"/>
                  </a:lnSpc>
                </a:pPr>
                <a:r>
                  <a:rPr lang="en-GB" sz="1000" dirty="0"/>
                  <a:t>Which temperature</a:t>
                </a:r>
                <a:br>
                  <a:rPr lang="en-GB" sz="1000" dirty="0"/>
                </a:br>
                <a:r>
                  <a:rPr lang="en-GB" sz="1000" dirty="0"/>
                  <a:t>did you feel?</a:t>
                </a:r>
              </a:p>
            </p:txBody>
          </p:sp>
        </p:grpSp>
        <p:sp>
          <p:nvSpPr>
            <p:cNvPr id="34" name="TextBox 33">
              <a:extLst>
                <a:ext uri="{FF2B5EF4-FFF2-40B4-BE49-F238E27FC236}">
                  <a16:creationId xmlns:a16="http://schemas.microsoft.com/office/drawing/2014/main" id="{624E14AD-C8C4-9DFB-06FF-BB9EB4A19396}"/>
                </a:ext>
              </a:extLst>
            </p:cNvPr>
            <p:cNvSpPr txBox="1"/>
            <p:nvPr/>
          </p:nvSpPr>
          <p:spPr>
            <a:xfrm>
              <a:off x="2469105" y="1564138"/>
              <a:ext cx="694493" cy="21551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800" dirty="0">
                  <a:solidFill>
                    <a:srgbClr val="2424FF"/>
                  </a:solidFill>
                </a:rPr>
                <a:t>cold</a:t>
              </a:r>
            </a:p>
          </p:txBody>
        </p:sp>
        <p:sp>
          <p:nvSpPr>
            <p:cNvPr id="35" name="TextBox 34">
              <a:extLst>
                <a:ext uri="{FF2B5EF4-FFF2-40B4-BE49-F238E27FC236}">
                  <a16:creationId xmlns:a16="http://schemas.microsoft.com/office/drawing/2014/main" id="{1F7564F9-37C4-0B3E-F746-EDE9F07C9566}"/>
                </a:ext>
              </a:extLst>
            </p:cNvPr>
            <p:cNvSpPr txBox="1"/>
            <p:nvPr/>
          </p:nvSpPr>
          <p:spPr>
            <a:xfrm>
              <a:off x="3224248" y="1559587"/>
              <a:ext cx="694493" cy="21551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800" dirty="0">
                  <a:solidFill>
                    <a:srgbClr val="FF0000"/>
                  </a:solidFill>
                </a:rPr>
                <a:t>warm</a:t>
              </a:r>
            </a:p>
          </p:txBody>
        </p:sp>
        <p:sp>
          <p:nvSpPr>
            <p:cNvPr id="32" name="TextBox 31">
              <a:extLst>
                <a:ext uri="{FF2B5EF4-FFF2-40B4-BE49-F238E27FC236}">
                  <a16:creationId xmlns:a16="http://schemas.microsoft.com/office/drawing/2014/main" id="{01B0E257-FFDE-E243-AEA5-1EEC03D0BDD6}"/>
                </a:ext>
              </a:extLst>
            </p:cNvPr>
            <p:cNvSpPr txBox="1"/>
            <p:nvPr/>
          </p:nvSpPr>
          <p:spPr>
            <a:xfrm>
              <a:off x="2634611" y="675951"/>
              <a:ext cx="1361436" cy="307879"/>
            </a:xfrm>
            <a:prstGeom prst="rect">
              <a:avLst/>
            </a:prstGeom>
            <a:noFill/>
          </p:spPr>
          <p:txBody>
            <a:bodyPr wrap="square" rtlCol="0">
              <a:spAutoFit/>
            </a:bodyPr>
            <a:lstStyle/>
            <a:p>
              <a:pPr algn="ctr">
                <a:lnSpc>
                  <a:spcPct val="100000"/>
                </a:lnSpc>
              </a:pPr>
              <a:r>
                <a:rPr lang="en-GB" sz="1400" dirty="0"/>
                <a:t>Response</a:t>
              </a:r>
            </a:p>
          </p:txBody>
        </p:sp>
      </p:grpSp>
      <p:grpSp>
        <p:nvGrpSpPr>
          <p:cNvPr id="73" name="Group 72">
            <a:extLst>
              <a:ext uri="{FF2B5EF4-FFF2-40B4-BE49-F238E27FC236}">
                <a16:creationId xmlns:a16="http://schemas.microsoft.com/office/drawing/2014/main" id="{5225B742-6D86-8C5A-FCDE-B09728D7144D}"/>
              </a:ext>
            </a:extLst>
          </p:cNvPr>
          <p:cNvGrpSpPr/>
          <p:nvPr/>
        </p:nvGrpSpPr>
        <p:grpSpPr>
          <a:xfrm>
            <a:off x="3648801" y="1036117"/>
            <a:ext cx="1663763" cy="1217667"/>
            <a:chOff x="3648801" y="1036117"/>
            <a:chExt cx="1663763" cy="1217667"/>
          </a:xfrm>
          <a:effectLst>
            <a:outerShdw blurRad="50800" dist="38100" dir="2700000" algn="tl" rotWithShape="0">
              <a:prstClr val="black">
                <a:alpha val="40000"/>
              </a:prstClr>
            </a:outerShdw>
          </a:effectLst>
        </p:grpSpPr>
        <p:sp>
          <p:nvSpPr>
            <p:cNvPr id="25" name="TextBox 24">
              <a:extLst>
                <a:ext uri="{FF2B5EF4-FFF2-40B4-BE49-F238E27FC236}">
                  <a16:creationId xmlns:a16="http://schemas.microsoft.com/office/drawing/2014/main" id="{2C1953F1-9163-FF28-36B5-EA60BA01A7A9}"/>
                </a:ext>
              </a:extLst>
            </p:cNvPr>
            <p:cNvSpPr txBox="1"/>
            <p:nvPr/>
          </p:nvSpPr>
          <p:spPr>
            <a:xfrm>
              <a:off x="3845081" y="1036117"/>
              <a:ext cx="1385100" cy="307879"/>
            </a:xfrm>
            <a:prstGeom prst="rect">
              <a:avLst/>
            </a:prstGeom>
            <a:noFill/>
          </p:spPr>
          <p:txBody>
            <a:bodyPr wrap="square" rtlCol="0">
              <a:spAutoFit/>
            </a:bodyPr>
            <a:lstStyle/>
            <a:p>
              <a:pPr algn="ctr">
                <a:lnSpc>
                  <a:spcPct val="100000"/>
                </a:lnSpc>
              </a:pPr>
              <a:r>
                <a:rPr lang="en-GB" sz="1400" dirty="0"/>
                <a:t>Confidence </a:t>
              </a:r>
            </a:p>
          </p:txBody>
        </p:sp>
        <p:grpSp>
          <p:nvGrpSpPr>
            <p:cNvPr id="72" name="Group 71">
              <a:extLst>
                <a:ext uri="{FF2B5EF4-FFF2-40B4-BE49-F238E27FC236}">
                  <a16:creationId xmlns:a16="http://schemas.microsoft.com/office/drawing/2014/main" id="{921F57DD-7B9C-711F-9ED3-371F4CF28541}"/>
                </a:ext>
              </a:extLst>
            </p:cNvPr>
            <p:cNvGrpSpPr/>
            <p:nvPr/>
          </p:nvGrpSpPr>
          <p:grpSpPr>
            <a:xfrm>
              <a:off x="3648801" y="1323454"/>
              <a:ext cx="1663763" cy="930330"/>
              <a:chOff x="3648801" y="1323454"/>
              <a:chExt cx="1663763" cy="930330"/>
            </a:xfrm>
          </p:grpSpPr>
          <p:grpSp>
            <p:nvGrpSpPr>
              <p:cNvPr id="24" name="Group 23">
                <a:extLst>
                  <a:ext uri="{FF2B5EF4-FFF2-40B4-BE49-F238E27FC236}">
                    <a16:creationId xmlns:a16="http://schemas.microsoft.com/office/drawing/2014/main" id="{8570910C-5A77-FAB3-F204-0D4733059A23}"/>
                  </a:ext>
                </a:extLst>
              </p:cNvPr>
              <p:cNvGrpSpPr/>
              <p:nvPr/>
            </p:nvGrpSpPr>
            <p:grpSpPr>
              <a:xfrm>
                <a:off x="3648801" y="1337890"/>
                <a:ext cx="1663763" cy="915894"/>
                <a:chOff x="4451429" y="3263478"/>
                <a:chExt cx="1043581" cy="639238"/>
              </a:xfrm>
              <a:noFill/>
            </p:grpSpPr>
            <p:grpSp>
              <p:nvGrpSpPr>
                <p:cNvPr id="26" name="Group 25">
                  <a:extLst>
                    <a:ext uri="{FF2B5EF4-FFF2-40B4-BE49-F238E27FC236}">
                      <a16:creationId xmlns:a16="http://schemas.microsoft.com/office/drawing/2014/main" id="{0B16677F-9D29-EBC7-6A47-9034ED7B16C8}"/>
                    </a:ext>
                  </a:extLst>
                </p:cNvPr>
                <p:cNvGrpSpPr/>
                <p:nvPr/>
              </p:nvGrpSpPr>
              <p:grpSpPr>
                <a:xfrm>
                  <a:off x="4531644" y="3263478"/>
                  <a:ext cx="881086" cy="639238"/>
                  <a:chOff x="1029386" y="2097724"/>
                  <a:chExt cx="2279710" cy="1574799"/>
                </a:xfrm>
                <a:grpFill/>
              </p:grpSpPr>
              <p:sp>
                <p:nvSpPr>
                  <p:cNvPr id="29" name="Rounded Rectangle 52">
                    <a:extLst>
                      <a:ext uri="{FF2B5EF4-FFF2-40B4-BE49-F238E27FC236}">
                        <a16:creationId xmlns:a16="http://schemas.microsoft.com/office/drawing/2014/main" id="{D3CE0EAC-4108-1EFD-D8C8-3C4CA6B036A8}"/>
                      </a:ext>
                    </a:extLst>
                  </p:cNvPr>
                  <p:cNvSpPr/>
                  <p:nvPr/>
                </p:nvSpPr>
                <p:spPr>
                  <a:xfrm>
                    <a:off x="1048163" y="2097724"/>
                    <a:ext cx="2247901" cy="1574799"/>
                  </a:xfrm>
                  <a:prstGeom prst="roundRect">
                    <a:avLst>
                      <a:gd name="adj" fmla="val 11950"/>
                    </a:avLst>
                  </a:prstGeom>
                  <a:solidFill>
                    <a:schemeClr val="bg1">
                      <a:lumMod val="75000"/>
                    </a:schemeClr>
                  </a:solidFill>
                  <a:ln w="19050">
                    <a:solidFill>
                      <a:schemeClr val="bg2">
                        <a:lumMod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0EC28C6C-6EE7-528D-2D6E-74381279C526}"/>
                      </a:ext>
                    </a:extLst>
                  </p:cNvPr>
                  <p:cNvSpPr txBox="1"/>
                  <p:nvPr/>
                </p:nvSpPr>
                <p:spPr>
                  <a:xfrm>
                    <a:off x="1029386" y="2101962"/>
                    <a:ext cx="2279710" cy="1001720"/>
                  </a:xfrm>
                  <a:prstGeom prst="rect">
                    <a:avLst/>
                  </a:prstGeom>
                  <a:grpFill/>
                </p:spPr>
                <p:txBody>
                  <a:bodyPr wrap="square" rtlCol="0">
                    <a:spAutoFit/>
                  </a:bodyPr>
                  <a:lstStyle/>
                  <a:p>
                    <a:pPr algn="ctr"/>
                    <a:endParaRPr lang="en-GB" sz="1000" dirty="0"/>
                  </a:p>
                </p:txBody>
              </p:sp>
            </p:grpSp>
            <p:sp>
              <p:nvSpPr>
                <p:cNvPr id="27" name="TextBox 26">
                  <a:extLst>
                    <a:ext uri="{FF2B5EF4-FFF2-40B4-BE49-F238E27FC236}">
                      <a16:creationId xmlns:a16="http://schemas.microsoft.com/office/drawing/2014/main" id="{239EAC6B-CA8B-5FF8-4D0D-EC5B6D966536}"/>
                    </a:ext>
                  </a:extLst>
                </p:cNvPr>
                <p:cNvSpPr txBox="1"/>
                <p:nvPr/>
              </p:nvSpPr>
              <p:spPr>
                <a:xfrm>
                  <a:off x="4451429" y="3741871"/>
                  <a:ext cx="435615" cy="139626"/>
                </a:xfrm>
                <a:prstGeom prst="rect">
                  <a:avLst/>
                </a:prstGeom>
                <a:grp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700" dirty="0"/>
                    <a:t>Guess</a:t>
                  </a:r>
                </a:p>
              </p:txBody>
            </p:sp>
            <p:sp>
              <p:nvSpPr>
                <p:cNvPr id="28" name="TextBox 27">
                  <a:extLst>
                    <a:ext uri="{FF2B5EF4-FFF2-40B4-BE49-F238E27FC236}">
                      <a16:creationId xmlns:a16="http://schemas.microsoft.com/office/drawing/2014/main" id="{2BCF1748-76D6-29C7-C5DD-E6893D9FC139}"/>
                    </a:ext>
                  </a:extLst>
                </p:cNvPr>
                <p:cNvSpPr txBox="1"/>
                <p:nvPr/>
              </p:nvSpPr>
              <p:spPr>
                <a:xfrm>
                  <a:off x="5059395" y="3740423"/>
                  <a:ext cx="435615" cy="139673"/>
                </a:xfrm>
                <a:prstGeom prst="rect">
                  <a:avLst/>
                </a:prstGeom>
                <a:grp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700" dirty="0"/>
                    <a:t>Certain</a:t>
                  </a:r>
                </a:p>
              </p:txBody>
            </p:sp>
          </p:grpSp>
          <p:cxnSp>
            <p:nvCxnSpPr>
              <p:cNvPr id="21" name="Straight Connector 20">
                <a:extLst>
                  <a:ext uri="{FF2B5EF4-FFF2-40B4-BE49-F238E27FC236}">
                    <a16:creationId xmlns:a16="http://schemas.microsoft.com/office/drawing/2014/main" id="{4E27C07D-0C0C-678C-D991-4306398FDFAC}"/>
                  </a:ext>
                </a:extLst>
              </p:cNvPr>
              <p:cNvCxnSpPr/>
              <p:nvPr/>
            </p:nvCxnSpPr>
            <p:spPr>
              <a:xfrm>
                <a:off x="4025916" y="1988841"/>
                <a:ext cx="918534"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E1577E8-3975-CC72-2EAF-FAB8AAA4D6A3}"/>
                  </a:ext>
                </a:extLst>
              </p:cNvPr>
              <p:cNvCxnSpPr/>
              <p:nvPr/>
            </p:nvCxnSpPr>
            <p:spPr>
              <a:xfrm flipV="1">
                <a:off x="4025916" y="1945196"/>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C1C8253-F2ED-659C-0838-E7BD57C00CDF}"/>
                  </a:ext>
                </a:extLst>
              </p:cNvPr>
              <p:cNvCxnSpPr/>
              <p:nvPr/>
            </p:nvCxnSpPr>
            <p:spPr>
              <a:xfrm flipV="1">
                <a:off x="4946355" y="1945196"/>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9A523DF-F5C8-7F7B-CC1E-F843E1C7B69A}"/>
                  </a:ext>
                </a:extLst>
              </p:cNvPr>
              <p:cNvCxnSpPr/>
              <p:nvPr/>
            </p:nvCxnSpPr>
            <p:spPr>
              <a:xfrm flipV="1">
                <a:off x="4595835" y="1947103"/>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36E11A0-D59E-8663-8776-12D22A145792}"/>
                  </a:ext>
                </a:extLst>
              </p:cNvPr>
              <p:cNvSpPr txBox="1"/>
              <p:nvPr/>
            </p:nvSpPr>
            <p:spPr>
              <a:xfrm>
                <a:off x="3816756" y="1323454"/>
                <a:ext cx="1360615" cy="553998"/>
              </a:xfrm>
              <a:prstGeom prst="rect">
                <a:avLst/>
              </a:prstGeom>
              <a:noFill/>
            </p:spPr>
            <p:txBody>
              <a:bodyPr wrap="square">
                <a:spAutoFit/>
              </a:bodyPr>
              <a:lstStyle/>
              <a:p>
                <a:pPr algn="ctr">
                  <a:lnSpc>
                    <a:spcPct val="100000"/>
                  </a:lnSpc>
                </a:pPr>
                <a:r>
                  <a:rPr lang="en-GB" sz="1000" dirty="0"/>
                  <a:t>How confident are you in your reported sensation?</a:t>
                </a:r>
              </a:p>
            </p:txBody>
          </p:sp>
        </p:grpSp>
      </p:grpSp>
      <p:sp>
        <p:nvSpPr>
          <p:cNvPr id="59" name="Oval 58">
            <a:extLst>
              <a:ext uri="{FF2B5EF4-FFF2-40B4-BE49-F238E27FC236}">
                <a16:creationId xmlns:a16="http://schemas.microsoft.com/office/drawing/2014/main" id="{3D969135-FBD7-845B-9348-81AD4F5FFBED}"/>
              </a:ext>
            </a:extLst>
          </p:cNvPr>
          <p:cNvSpPr/>
          <p:nvPr/>
        </p:nvSpPr>
        <p:spPr>
          <a:xfrm>
            <a:off x="3367549" y="1513874"/>
            <a:ext cx="382508" cy="311959"/>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0" name="Picture 59" descr="A black speaker icon with waves&#10;&#10;AI-generated content may be incorrect.">
            <a:extLst>
              <a:ext uri="{FF2B5EF4-FFF2-40B4-BE49-F238E27FC236}">
                <a16:creationId xmlns:a16="http://schemas.microsoft.com/office/drawing/2014/main" id="{54904CB2-AA49-E672-98A8-F5E321A43DF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565252" y="3746348"/>
            <a:ext cx="246813" cy="203136"/>
          </a:xfrm>
          <a:prstGeom prst="rect">
            <a:avLst/>
          </a:prstGeom>
        </p:spPr>
      </p:pic>
      <p:pic>
        <p:nvPicPr>
          <p:cNvPr id="5" name="Content Placeholder 6" descr="A black background with text and a purple and pink logo&#10;&#10;AI-generated content may be incorrect.">
            <a:extLst>
              <a:ext uri="{FF2B5EF4-FFF2-40B4-BE49-F238E27FC236}">
                <a16:creationId xmlns:a16="http://schemas.microsoft.com/office/drawing/2014/main" id="{6FA9DAC1-560A-AB1A-F4D0-DD7165402C6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692" y="6059522"/>
            <a:ext cx="1827753" cy="969601"/>
          </a:xfrm>
          <a:prstGeom prst="rect">
            <a:avLst/>
          </a:prstGeom>
        </p:spPr>
      </p:pic>
      <p:grpSp>
        <p:nvGrpSpPr>
          <p:cNvPr id="105" name="Group 104">
            <a:extLst>
              <a:ext uri="{FF2B5EF4-FFF2-40B4-BE49-F238E27FC236}">
                <a16:creationId xmlns:a16="http://schemas.microsoft.com/office/drawing/2014/main" id="{DAC29E4F-FEEA-7E0B-3C59-986FB99BBB79}"/>
              </a:ext>
            </a:extLst>
          </p:cNvPr>
          <p:cNvGrpSpPr/>
          <p:nvPr/>
        </p:nvGrpSpPr>
        <p:grpSpPr>
          <a:xfrm>
            <a:off x="1124481" y="1549859"/>
            <a:ext cx="246813" cy="413906"/>
            <a:chOff x="2044183" y="1853763"/>
            <a:chExt cx="246813" cy="413906"/>
          </a:xfrm>
        </p:grpSpPr>
        <p:cxnSp>
          <p:nvCxnSpPr>
            <p:cNvPr id="16" name="Straight Connector 15">
              <a:extLst>
                <a:ext uri="{FF2B5EF4-FFF2-40B4-BE49-F238E27FC236}">
                  <a16:creationId xmlns:a16="http://schemas.microsoft.com/office/drawing/2014/main" id="{F024C59A-EB3E-4B8E-C935-E179244D07DD}"/>
                </a:ext>
              </a:extLst>
            </p:cNvPr>
            <p:cNvCxnSpPr/>
            <p:nvPr/>
          </p:nvCxnSpPr>
          <p:spPr>
            <a:xfrm>
              <a:off x="2145124" y="1853763"/>
              <a:ext cx="0" cy="18013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pic>
          <p:nvPicPr>
            <p:cNvPr id="104" name="Picture 103" descr="A black speaker icon with waves&#10;&#10;AI-generated content may be incorrect.">
              <a:extLst>
                <a:ext uri="{FF2B5EF4-FFF2-40B4-BE49-F238E27FC236}">
                  <a16:creationId xmlns:a16="http://schemas.microsoft.com/office/drawing/2014/main" id="{042194A9-0AE3-3125-F221-3CE0C047661A}"/>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44183" y="2064533"/>
              <a:ext cx="246813" cy="203136"/>
            </a:xfrm>
            <a:prstGeom prst="rect">
              <a:avLst/>
            </a:prstGeom>
          </p:spPr>
        </p:pic>
      </p:grpSp>
      <p:pic>
        <p:nvPicPr>
          <p:cNvPr id="108" name="beep_250ms">
            <a:hlinkClick r:id="" action="ppaction://media"/>
            <a:extLst>
              <a:ext uri="{FF2B5EF4-FFF2-40B4-BE49-F238E27FC236}">
                <a16:creationId xmlns:a16="http://schemas.microsoft.com/office/drawing/2014/main" id="{4252E4D2-B397-4DAC-DE52-E1964FE3A61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53800" y="152119"/>
            <a:ext cx="291025" cy="291025"/>
          </a:xfrm>
          <a:prstGeom prst="rect">
            <a:avLst/>
          </a:prstGeom>
        </p:spPr>
      </p:pic>
      <p:sp>
        <p:nvSpPr>
          <p:cNvPr id="109" name="Rectangle 108">
            <a:extLst>
              <a:ext uri="{FF2B5EF4-FFF2-40B4-BE49-F238E27FC236}">
                <a16:creationId xmlns:a16="http://schemas.microsoft.com/office/drawing/2014/main" id="{DA100402-22F8-CAC5-DAA2-2F4B37C8705F}"/>
              </a:ext>
            </a:extLst>
          </p:cNvPr>
          <p:cNvSpPr/>
          <p:nvPr/>
        </p:nvSpPr>
        <p:spPr>
          <a:xfrm>
            <a:off x="10928846" y="78020"/>
            <a:ext cx="1158237" cy="6400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 name="TextBox 110">
            <a:extLst>
              <a:ext uri="{FF2B5EF4-FFF2-40B4-BE49-F238E27FC236}">
                <a16:creationId xmlns:a16="http://schemas.microsoft.com/office/drawing/2014/main" id="{2A9A09C6-5ED3-AD93-68C8-EB05EF4D0053}"/>
              </a:ext>
            </a:extLst>
          </p:cNvPr>
          <p:cNvSpPr txBox="1"/>
          <p:nvPr/>
        </p:nvSpPr>
        <p:spPr>
          <a:xfrm>
            <a:off x="4149095" y="6174387"/>
            <a:ext cx="3963654" cy="276999"/>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pPr>
              <a:buNone/>
            </a:pPr>
            <a:r>
              <a:rPr lang="da-DK" sz="1200" dirty="0">
                <a:effectLst/>
              </a:rPr>
              <a:t>Mitchell, A. G</a:t>
            </a:r>
            <a:r>
              <a:rPr lang="da-DK" sz="1200" dirty="0"/>
              <a:t>.,</a:t>
            </a:r>
            <a:r>
              <a:rPr lang="da-DK" sz="1200" dirty="0">
                <a:effectLst/>
              </a:rPr>
              <a:t> et al. (2024). </a:t>
            </a:r>
            <a:r>
              <a:rPr lang="da-DK" sz="1200" i="1" dirty="0">
                <a:effectLst/>
              </a:rPr>
              <a:t>Communications </a:t>
            </a:r>
            <a:r>
              <a:rPr lang="da-DK" sz="1200" i="1" dirty="0" err="1">
                <a:effectLst/>
              </a:rPr>
              <a:t>Psychology</a:t>
            </a:r>
            <a:endParaRPr lang="da-DK" sz="1200" dirty="0">
              <a:effectLst/>
            </a:endParaRPr>
          </a:p>
        </p:txBody>
      </p:sp>
      <p:pic>
        <p:nvPicPr>
          <p:cNvPr id="118" name="Picture 117" descr="A cartoon of a person's arm with a battery on it&#10;&#10;Description automatically generated">
            <a:extLst>
              <a:ext uri="{FF2B5EF4-FFF2-40B4-BE49-F238E27FC236}">
                <a16:creationId xmlns:a16="http://schemas.microsoft.com/office/drawing/2014/main" id="{8B7BD178-52EE-E49E-546A-760AF479421B}"/>
              </a:ext>
            </a:extLst>
          </p:cNvPr>
          <p:cNvPicPr>
            <a:picLocks noChangeAspect="1"/>
          </p:cNvPicPr>
          <p:nvPr/>
        </p:nvPicPr>
        <p:blipFill>
          <a:blip r:embed="rId10" cstate="screen">
            <a:extLst>
              <a:ext uri="{28A0092B-C50C-407E-A947-70E740481C1C}">
                <a14:useLocalDpi xmlns:a14="http://schemas.microsoft.com/office/drawing/2010/main"/>
              </a:ext>
            </a:extLst>
          </a:blip>
          <a:srcRect r="7270" b="6374"/>
          <a:stretch>
            <a:fillRect/>
          </a:stretch>
        </p:blipFill>
        <p:spPr>
          <a:xfrm>
            <a:off x="5557692" y="602771"/>
            <a:ext cx="1399403" cy="1778256"/>
          </a:xfrm>
          <a:prstGeom prst="rect">
            <a:avLst/>
          </a:prstGeom>
        </p:spPr>
      </p:pic>
      <p:sp>
        <p:nvSpPr>
          <p:cNvPr id="119" name="Rectangle: Rounded Corners 118">
            <a:extLst>
              <a:ext uri="{FF2B5EF4-FFF2-40B4-BE49-F238E27FC236}">
                <a16:creationId xmlns:a16="http://schemas.microsoft.com/office/drawing/2014/main" id="{3A4B870D-4C15-8BD8-87F8-88CAB842FDE6}"/>
              </a:ext>
            </a:extLst>
          </p:cNvPr>
          <p:cNvSpPr/>
          <p:nvPr/>
        </p:nvSpPr>
        <p:spPr>
          <a:xfrm rot="19747461">
            <a:off x="5961905" y="1095322"/>
            <a:ext cx="175898" cy="57420"/>
          </a:xfrm>
          <a:prstGeom prst="roundRect">
            <a:avLst/>
          </a:prstGeom>
          <a:solidFill>
            <a:schemeClr val="bg2">
              <a:lumMod val="9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6" name="Rectangle: Rounded Corners 125">
            <a:extLst>
              <a:ext uri="{FF2B5EF4-FFF2-40B4-BE49-F238E27FC236}">
                <a16:creationId xmlns:a16="http://schemas.microsoft.com/office/drawing/2014/main" id="{FDC2A2B8-0C26-0B79-2235-DFC7E6E0BEE1}"/>
              </a:ext>
            </a:extLst>
          </p:cNvPr>
          <p:cNvSpPr/>
          <p:nvPr/>
        </p:nvSpPr>
        <p:spPr>
          <a:xfrm rot="19747461">
            <a:off x="5961898" y="1097023"/>
            <a:ext cx="175898" cy="57420"/>
          </a:xfrm>
          <a:prstGeom prst="roundRect">
            <a:avLst/>
          </a:prstGeom>
          <a:solidFill>
            <a:srgbClr val="FF0000"/>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8" name="Rectangle: Rounded Corners 127">
            <a:extLst>
              <a:ext uri="{FF2B5EF4-FFF2-40B4-BE49-F238E27FC236}">
                <a16:creationId xmlns:a16="http://schemas.microsoft.com/office/drawing/2014/main" id="{D32DBB6E-B23A-320C-482D-C18AC903942A}"/>
              </a:ext>
            </a:extLst>
          </p:cNvPr>
          <p:cNvSpPr/>
          <p:nvPr/>
        </p:nvSpPr>
        <p:spPr>
          <a:xfrm rot="19747461">
            <a:off x="5961891" y="1095323"/>
            <a:ext cx="175898" cy="57420"/>
          </a:xfrm>
          <a:prstGeom prst="roundRect">
            <a:avLst/>
          </a:prstGeom>
          <a:solidFill>
            <a:schemeClr val="bg2">
              <a:lumMod val="9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1" name="Rectangle: Rounded Corners 130">
            <a:extLst>
              <a:ext uri="{FF2B5EF4-FFF2-40B4-BE49-F238E27FC236}">
                <a16:creationId xmlns:a16="http://schemas.microsoft.com/office/drawing/2014/main" id="{0D581E62-A0E6-CC9A-D35F-199AA7A7F244}"/>
              </a:ext>
            </a:extLst>
          </p:cNvPr>
          <p:cNvSpPr/>
          <p:nvPr/>
        </p:nvSpPr>
        <p:spPr>
          <a:xfrm rot="19747461">
            <a:off x="5994303" y="1152797"/>
            <a:ext cx="175898" cy="57420"/>
          </a:xfrm>
          <a:prstGeom prst="roundRect">
            <a:avLst/>
          </a:prstGeom>
          <a:solidFill>
            <a:schemeClr val="bg2">
              <a:lumMod val="9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2" name="Rectangle: Rounded Corners 131">
            <a:extLst>
              <a:ext uri="{FF2B5EF4-FFF2-40B4-BE49-F238E27FC236}">
                <a16:creationId xmlns:a16="http://schemas.microsoft.com/office/drawing/2014/main" id="{DC2077D1-846A-2BA6-8715-BF37CB8E8459}"/>
              </a:ext>
            </a:extLst>
          </p:cNvPr>
          <p:cNvSpPr/>
          <p:nvPr/>
        </p:nvSpPr>
        <p:spPr>
          <a:xfrm rot="19747461">
            <a:off x="5994301" y="1153161"/>
            <a:ext cx="175898" cy="57420"/>
          </a:xfrm>
          <a:prstGeom prst="roundRect">
            <a:avLst/>
          </a:prstGeom>
          <a:solidFill>
            <a:srgbClr val="FF0000"/>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3" name="Rectangle: Rounded Corners 132">
            <a:extLst>
              <a:ext uri="{FF2B5EF4-FFF2-40B4-BE49-F238E27FC236}">
                <a16:creationId xmlns:a16="http://schemas.microsoft.com/office/drawing/2014/main" id="{14D93179-F155-B75A-59E6-906CC6C42EB2}"/>
              </a:ext>
            </a:extLst>
          </p:cNvPr>
          <p:cNvSpPr/>
          <p:nvPr/>
        </p:nvSpPr>
        <p:spPr>
          <a:xfrm rot="19747461">
            <a:off x="5994298" y="1152433"/>
            <a:ext cx="175898" cy="57420"/>
          </a:xfrm>
          <a:prstGeom prst="roundRect">
            <a:avLst/>
          </a:prstGeom>
          <a:solidFill>
            <a:schemeClr val="bg2">
              <a:lumMod val="9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xtBox 1">
            <a:extLst>
              <a:ext uri="{FF2B5EF4-FFF2-40B4-BE49-F238E27FC236}">
                <a16:creationId xmlns:a16="http://schemas.microsoft.com/office/drawing/2014/main" id="{6574E0A6-EF28-7593-60F7-FFC9BA610D5A}"/>
              </a:ext>
            </a:extLst>
          </p:cNvPr>
          <p:cNvSpPr txBox="1"/>
          <p:nvPr/>
        </p:nvSpPr>
        <p:spPr>
          <a:xfrm>
            <a:off x="8309325" y="200491"/>
            <a:ext cx="4068364" cy="1431161"/>
          </a:xfrm>
          <a:prstGeom prst="rect">
            <a:avLst/>
          </a:prstGeom>
          <a:noFill/>
        </p:spPr>
        <p:txBody>
          <a:bodyPr wrap="square" rtlCol="0">
            <a:spAutoFit/>
          </a:bodyPr>
          <a:lstStyle/>
          <a:p>
            <a:pPr>
              <a:lnSpc>
                <a:spcPct val="150000"/>
              </a:lnSpc>
            </a:pPr>
            <a:r>
              <a:rPr lang="en-US" sz="2400" dirty="0"/>
              <a:t>Aims</a:t>
            </a:r>
          </a:p>
          <a:p>
            <a:pPr marL="342900" indent="-342900">
              <a:lnSpc>
                <a:spcPct val="150000"/>
              </a:lnSpc>
              <a:buFont typeface="Arial" panose="020B0604020202020204" pitchFamily="34" charset="0"/>
              <a:buChar char="•"/>
            </a:pPr>
            <a:r>
              <a:rPr lang="en-US" dirty="0"/>
              <a:t>Decision making process</a:t>
            </a:r>
          </a:p>
          <a:p>
            <a:endParaRPr lang="en-US" sz="2400" dirty="0"/>
          </a:p>
        </p:txBody>
      </p:sp>
      <p:sp>
        <p:nvSpPr>
          <p:cNvPr id="9" name="TextBox 8">
            <a:extLst>
              <a:ext uri="{FF2B5EF4-FFF2-40B4-BE49-F238E27FC236}">
                <a16:creationId xmlns:a16="http://schemas.microsoft.com/office/drawing/2014/main" id="{D0B5A8F0-3370-4BB4-8B09-1BD54BCD7A91}"/>
              </a:ext>
            </a:extLst>
          </p:cNvPr>
          <p:cNvSpPr txBox="1"/>
          <p:nvPr/>
        </p:nvSpPr>
        <p:spPr>
          <a:xfrm>
            <a:off x="8309775" y="198797"/>
            <a:ext cx="4068364" cy="1846659"/>
          </a:xfrm>
          <a:prstGeom prst="rect">
            <a:avLst/>
          </a:prstGeom>
          <a:noFill/>
        </p:spPr>
        <p:txBody>
          <a:bodyPr wrap="square" rtlCol="0">
            <a:spAutoFit/>
          </a:bodyPr>
          <a:lstStyle/>
          <a:p>
            <a:pPr>
              <a:lnSpc>
                <a:spcPct val="150000"/>
              </a:lnSpc>
            </a:pPr>
            <a:r>
              <a:rPr lang="en-US" sz="2400" dirty="0"/>
              <a:t>Aims</a:t>
            </a:r>
          </a:p>
          <a:p>
            <a:pPr marL="342900" indent="-342900">
              <a:lnSpc>
                <a:spcPct val="150000"/>
              </a:lnSpc>
              <a:buFont typeface="Arial" panose="020B0604020202020204" pitchFamily="34" charset="0"/>
              <a:buChar char="•"/>
            </a:pPr>
            <a:r>
              <a:rPr lang="en-US" dirty="0"/>
              <a:t>Decision making process</a:t>
            </a:r>
          </a:p>
          <a:p>
            <a:pPr marL="342900" indent="-342900">
              <a:lnSpc>
                <a:spcPct val="150000"/>
              </a:lnSpc>
              <a:buFont typeface="Arial" panose="020B0604020202020204" pitchFamily="34" charset="0"/>
              <a:buChar char="•"/>
            </a:pPr>
            <a:r>
              <a:rPr lang="en-US" dirty="0"/>
              <a:t>Age</a:t>
            </a:r>
          </a:p>
          <a:p>
            <a:endParaRPr lang="en-US" sz="2400" dirty="0"/>
          </a:p>
        </p:txBody>
      </p:sp>
      <p:grpSp>
        <p:nvGrpSpPr>
          <p:cNvPr id="97" name="Group 96">
            <a:extLst>
              <a:ext uri="{FF2B5EF4-FFF2-40B4-BE49-F238E27FC236}">
                <a16:creationId xmlns:a16="http://schemas.microsoft.com/office/drawing/2014/main" id="{DA3DC0D1-725B-2A41-29C9-E8ADC96DD02C}"/>
              </a:ext>
            </a:extLst>
          </p:cNvPr>
          <p:cNvGrpSpPr/>
          <p:nvPr/>
        </p:nvGrpSpPr>
        <p:grpSpPr>
          <a:xfrm>
            <a:off x="6182553" y="5120894"/>
            <a:ext cx="487680" cy="218440"/>
            <a:chOff x="9711690" y="4302760"/>
            <a:chExt cx="487680" cy="218440"/>
          </a:xfrm>
        </p:grpSpPr>
        <p:cxnSp>
          <p:nvCxnSpPr>
            <p:cNvPr id="77" name="Straight Connector 76">
              <a:extLst>
                <a:ext uri="{FF2B5EF4-FFF2-40B4-BE49-F238E27FC236}">
                  <a16:creationId xmlns:a16="http://schemas.microsoft.com/office/drawing/2014/main" id="{46D0F8A4-431E-7E00-B7B0-5F86385944E2}"/>
                </a:ext>
              </a:extLst>
            </p:cNvPr>
            <p:cNvCxnSpPr>
              <a:cxnSpLocks/>
            </p:cNvCxnSpPr>
            <p:nvPr/>
          </p:nvCxnSpPr>
          <p:spPr>
            <a:xfrm flipV="1">
              <a:off x="9955530" y="4302760"/>
              <a:ext cx="1905" cy="116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2342C9F-B553-7335-93EC-4673A610A501}"/>
                </a:ext>
              </a:extLst>
            </p:cNvPr>
            <p:cNvCxnSpPr>
              <a:cxnSpLocks/>
            </p:cNvCxnSpPr>
            <p:nvPr/>
          </p:nvCxnSpPr>
          <p:spPr>
            <a:xfrm flipV="1">
              <a:off x="10033658" y="4365996"/>
              <a:ext cx="97545" cy="83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6736EB3-9FF6-5462-89FB-5602BA011261}"/>
                </a:ext>
              </a:extLst>
            </p:cNvPr>
            <p:cNvCxnSpPr>
              <a:cxnSpLocks/>
            </p:cNvCxnSpPr>
            <p:nvPr/>
          </p:nvCxnSpPr>
          <p:spPr>
            <a:xfrm flipH="1" flipV="1">
              <a:off x="9783667" y="4365996"/>
              <a:ext cx="93735" cy="83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3C8B1234-8603-7EDA-B290-82162B9A466F}"/>
                </a:ext>
              </a:extLst>
            </p:cNvPr>
            <p:cNvCxnSpPr>
              <a:cxnSpLocks/>
            </p:cNvCxnSpPr>
            <p:nvPr/>
          </p:nvCxnSpPr>
          <p:spPr>
            <a:xfrm>
              <a:off x="9711690" y="4518660"/>
              <a:ext cx="133350" cy="2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5F3CCB9-0610-DCED-4E68-6A06FFF83C63}"/>
                </a:ext>
              </a:extLst>
            </p:cNvPr>
            <p:cNvCxnSpPr>
              <a:cxnSpLocks/>
            </p:cNvCxnSpPr>
            <p:nvPr/>
          </p:nvCxnSpPr>
          <p:spPr>
            <a:xfrm>
              <a:off x="10066020" y="4518660"/>
              <a:ext cx="133350" cy="2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23" name="Picture 122" descr="A screenshot of a device&#10;&#10;AI-generated content may be incorrect.">
            <a:extLst>
              <a:ext uri="{FF2B5EF4-FFF2-40B4-BE49-F238E27FC236}">
                <a16:creationId xmlns:a16="http://schemas.microsoft.com/office/drawing/2014/main" id="{AEAA1FC3-DC64-9F58-15B3-0B79CE8028F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7693152" y="1645659"/>
            <a:ext cx="2547062" cy="4498848"/>
          </a:xfrm>
          <a:prstGeom prst="rect">
            <a:avLst/>
          </a:prstGeom>
        </p:spPr>
      </p:pic>
      <p:pic>
        <p:nvPicPr>
          <p:cNvPr id="1026" name="Picture 2" descr="Open Science Framework – Edinburgh Open Research">
            <a:extLst>
              <a:ext uri="{FF2B5EF4-FFF2-40B4-BE49-F238E27FC236}">
                <a16:creationId xmlns:a16="http://schemas.microsoft.com/office/drawing/2014/main" id="{A86D94C8-BD1A-7763-A143-F94781BBB227}"/>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a:fillRect/>
          </a:stretch>
        </p:blipFill>
        <p:spPr bwMode="auto">
          <a:xfrm>
            <a:off x="10781668" y="64013"/>
            <a:ext cx="1343347" cy="4585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device&#10;&#10;AI-generated content may be incorrect.">
            <a:extLst>
              <a:ext uri="{FF2B5EF4-FFF2-40B4-BE49-F238E27FC236}">
                <a16:creationId xmlns:a16="http://schemas.microsoft.com/office/drawing/2014/main" id="{181AE32E-BDF1-8C81-DAD3-600507E66153}"/>
              </a:ext>
            </a:extLst>
          </p:cNvPr>
          <p:cNvPicPr>
            <a:picLocks noChangeAspect="1"/>
          </p:cNvPicPr>
          <p:nvPr/>
        </p:nvPicPr>
        <p:blipFill>
          <a:blip r:embed="rId13" cstate="screen">
            <a:extLst>
              <a:ext uri="{28A0092B-C50C-407E-A947-70E740481C1C}">
                <a14:useLocalDpi xmlns:a14="http://schemas.microsoft.com/office/drawing/2010/main"/>
              </a:ext>
            </a:extLst>
          </a:blip>
          <a:srcRect l="-1"/>
          <a:stretch>
            <a:fillRect/>
          </a:stretch>
        </p:blipFill>
        <p:spPr>
          <a:xfrm>
            <a:off x="7696641" y="1641035"/>
            <a:ext cx="4495353" cy="4498848"/>
          </a:xfrm>
          <a:prstGeom prst="rect">
            <a:avLst/>
          </a:prstGeom>
        </p:spPr>
      </p:pic>
      <p:sp>
        <p:nvSpPr>
          <p:cNvPr id="7" name="TextBox 6">
            <a:extLst>
              <a:ext uri="{FF2B5EF4-FFF2-40B4-BE49-F238E27FC236}">
                <a16:creationId xmlns:a16="http://schemas.microsoft.com/office/drawing/2014/main" id="{8947C9EC-974E-FD6B-F11B-4A8BEBC20020}"/>
              </a:ext>
            </a:extLst>
          </p:cNvPr>
          <p:cNvSpPr txBox="1"/>
          <p:nvPr/>
        </p:nvSpPr>
        <p:spPr>
          <a:xfrm>
            <a:off x="8309325" y="198797"/>
            <a:ext cx="4068364" cy="1846659"/>
          </a:xfrm>
          <a:prstGeom prst="rect">
            <a:avLst/>
          </a:prstGeom>
          <a:noFill/>
        </p:spPr>
        <p:txBody>
          <a:bodyPr wrap="square" rtlCol="0">
            <a:spAutoFit/>
          </a:bodyPr>
          <a:lstStyle/>
          <a:p>
            <a:pPr>
              <a:lnSpc>
                <a:spcPct val="150000"/>
              </a:lnSpc>
            </a:pPr>
            <a:r>
              <a:rPr lang="en-US" sz="2400" dirty="0"/>
              <a:t>Aims</a:t>
            </a:r>
          </a:p>
          <a:p>
            <a:pPr marL="342900" indent="-342900">
              <a:lnSpc>
                <a:spcPct val="150000"/>
              </a:lnSpc>
              <a:buFont typeface="Arial" panose="020B0604020202020204" pitchFamily="34" charset="0"/>
              <a:buChar char="•"/>
            </a:pPr>
            <a:r>
              <a:rPr lang="en-US" dirty="0"/>
              <a:t>Decision making process</a:t>
            </a:r>
          </a:p>
          <a:p>
            <a:pPr marL="342900" indent="-342900">
              <a:lnSpc>
                <a:spcPct val="150000"/>
              </a:lnSpc>
              <a:buFont typeface="Arial" panose="020B0604020202020204" pitchFamily="34" charset="0"/>
              <a:buChar char="•"/>
            </a:pPr>
            <a:r>
              <a:rPr lang="en-US" dirty="0"/>
              <a:t>Age &amp; neuropathy</a:t>
            </a:r>
          </a:p>
          <a:p>
            <a:endParaRPr lang="en-US" sz="2400" dirty="0"/>
          </a:p>
        </p:txBody>
      </p:sp>
    </p:spTree>
    <p:extLst>
      <p:ext uri="{BB962C8B-B14F-4D97-AF65-F5344CB8AC3E}">
        <p14:creationId xmlns:p14="http://schemas.microsoft.com/office/powerpoint/2010/main" val="201735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100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nodeType="withEffect">
                                  <p:stCondLst>
                                    <p:cond delay="165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1800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nodeType="withEffect">
                                  <p:stCondLst>
                                    <p:cond delay="1100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500"/>
                                        <p:tgtEl>
                                          <p:spTgt spid="105"/>
                                        </p:tgtEl>
                                      </p:cBhvr>
                                    </p:animEffect>
                                  </p:childTnLst>
                                </p:cTn>
                              </p:par>
                              <p:par>
                                <p:cTn id="17" presetID="10" presetClass="entr" presetSubtype="0" fill="hold" nodeType="withEffect">
                                  <p:stCondLst>
                                    <p:cond delay="115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 presetClass="mediacall" presetSubtype="0" fill="hold" nodeType="withEffect">
                                  <p:stCondLst>
                                    <p:cond delay="11000"/>
                                  </p:stCondLst>
                                  <p:childTnLst>
                                    <p:cmd type="call" cmd="playFrom(0.0)">
                                      <p:cBhvr>
                                        <p:cTn id="21" dur="250" fill="hold"/>
                                        <p:tgtEl>
                                          <p:spTgt spid="108"/>
                                        </p:tgtEl>
                                      </p:cBhvr>
                                    </p:cmd>
                                  </p:childTnLst>
                                </p:cTn>
                              </p:par>
                              <p:par>
                                <p:cTn id="22" presetID="1" presetClass="emph" presetSubtype="2" fill="hold" nodeType="withEffect">
                                  <p:stCondLst>
                                    <p:cond delay="0"/>
                                  </p:stCondLst>
                                  <p:childTnLst>
                                    <p:animClr clrSpc="rgb" dir="cw">
                                      <p:cBhvr>
                                        <p:cTn id="23" dur="6500" fill="hold"/>
                                        <p:tgtEl>
                                          <p:spTgt spid="119"/>
                                        </p:tgtEl>
                                        <p:attrNameLst>
                                          <p:attrName>fillcolor</p:attrName>
                                        </p:attrNameLst>
                                      </p:cBhvr>
                                      <p:to>
                                        <a:srgbClr val="FF0000"/>
                                      </p:to>
                                    </p:animClr>
                                    <p:set>
                                      <p:cBhvr>
                                        <p:cTn id="24" dur="6500" fill="hold"/>
                                        <p:tgtEl>
                                          <p:spTgt spid="119"/>
                                        </p:tgtEl>
                                        <p:attrNameLst>
                                          <p:attrName>fill.type</p:attrName>
                                        </p:attrNameLst>
                                      </p:cBhvr>
                                      <p:to>
                                        <p:strVal val="solid"/>
                                      </p:to>
                                    </p:set>
                                    <p:set>
                                      <p:cBhvr>
                                        <p:cTn id="25" dur="6500" fill="hold"/>
                                        <p:tgtEl>
                                          <p:spTgt spid="119"/>
                                        </p:tgtEl>
                                        <p:attrNameLst>
                                          <p:attrName>fill.on</p:attrName>
                                        </p:attrNameLst>
                                      </p:cBhvr>
                                      <p:to>
                                        <p:strVal val="true"/>
                                      </p:to>
                                    </p:set>
                                  </p:childTnLst>
                                </p:cTn>
                              </p:par>
                              <p:par>
                                <p:cTn id="26" presetID="1" presetClass="emph" presetSubtype="2" fill="hold" nodeType="withEffect">
                                  <p:stCondLst>
                                    <p:cond delay="0"/>
                                  </p:stCondLst>
                                  <p:childTnLst>
                                    <p:animClr clrSpc="rgb" dir="cw">
                                      <p:cBhvr>
                                        <p:cTn id="27" dur="6500" fill="hold"/>
                                        <p:tgtEl>
                                          <p:spTgt spid="131"/>
                                        </p:tgtEl>
                                        <p:attrNameLst>
                                          <p:attrName>fillcolor</p:attrName>
                                        </p:attrNameLst>
                                      </p:cBhvr>
                                      <p:to>
                                        <a:srgbClr val="FF0000"/>
                                      </p:to>
                                    </p:animClr>
                                    <p:set>
                                      <p:cBhvr>
                                        <p:cTn id="28" dur="6500" fill="hold"/>
                                        <p:tgtEl>
                                          <p:spTgt spid="131"/>
                                        </p:tgtEl>
                                        <p:attrNameLst>
                                          <p:attrName>fill.type</p:attrName>
                                        </p:attrNameLst>
                                      </p:cBhvr>
                                      <p:to>
                                        <p:strVal val="solid"/>
                                      </p:to>
                                    </p:set>
                                    <p:set>
                                      <p:cBhvr>
                                        <p:cTn id="29" dur="6500" fill="hold"/>
                                        <p:tgtEl>
                                          <p:spTgt spid="131"/>
                                        </p:tgtEl>
                                        <p:attrNameLst>
                                          <p:attrName>fill.on</p:attrName>
                                        </p:attrNameLst>
                                      </p:cBhvr>
                                      <p:to>
                                        <p:strVal val="true"/>
                                      </p:to>
                                    </p:set>
                                  </p:childTnLst>
                                </p:cTn>
                              </p:par>
                              <p:par>
                                <p:cTn id="30" presetID="1" presetClass="entr" presetSubtype="0" fill="hold" grpId="0" nodeType="withEffect">
                                  <p:stCondLst>
                                    <p:cond delay="6500"/>
                                  </p:stCondLst>
                                  <p:childTnLst>
                                    <p:set>
                                      <p:cBhvr>
                                        <p:cTn id="31" dur="1" fill="hold">
                                          <p:stCondLst>
                                            <p:cond delay="9"/>
                                          </p:stCondLst>
                                        </p:cTn>
                                        <p:tgtEl>
                                          <p:spTgt spid="126"/>
                                        </p:tgtEl>
                                        <p:attrNameLst>
                                          <p:attrName>style.visibility</p:attrName>
                                        </p:attrNameLst>
                                      </p:cBhvr>
                                      <p:to>
                                        <p:strVal val="visible"/>
                                      </p:to>
                                    </p:set>
                                  </p:childTnLst>
                                </p:cTn>
                              </p:par>
                              <p:par>
                                <p:cTn id="32" presetID="1" presetClass="entr" presetSubtype="0" fill="hold" grpId="0" nodeType="withEffect">
                                  <p:stCondLst>
                                    <p:cond delay="6500"/>
                                  </p:stCondLst>
                                  <p:childTnLst>
                                    <p:set>
                                      <p:cBhvr>
                                        <p:cTn id="33" dur="1" fill="hold">
                                          <p:stCondLst>
                                            <p:cond delay="9"/>
                                          </p:stCondLst>
                                        </p:cTn>
                                        <p:tgtEl>
                                          <p:spTgt spid="132"/>
                                        </p:tgtEl>
                                        <p:attrNameLst>
                                          <p:attrName>style.visibility</p:attrName>
                                        </p:attrNameLst>
                                      </p:cBhvr>
                                      <p:to>
                                        <p:strVal val="visible"/>
                                      </p:to>
                                    </p:set>
                                  </p:childTnLst>
                                </p:cTn>
                              </p:par>
                              <p:par>
                                <p:cTn id="34" presetID="1" presetClass="emph" presetSubtype="2" fill="hold" nodeType="withEffect">
                                  <p:stCondLst>
                                    <p:cond delay="5500"/>
                                  </p:stCondLst>
                                  <p:childTnLst>
                                    <p:animClr clrSpc="rgb" dir="cw">
                                      <p:cBhvr>
                                        <p:cTn id="35" dur="5500" fill="hold"/>
                                        <p:tgtEl>
                                          <p:spTgt spid="126"/>
                                        </p:tgtEl>
                                        <p:attrNameLst>
                                          <p:attrName>fillcolor</p:attrName>
                                        </p:attrNameLst>
                                      </p:cBhvr>
                                      <p:to>
                                        <a:srgbClr val="D0D0D0"/>
                                      </p:to>
                                    </p:animClr>
                                    <p:set>
                                      <p:cBhvr>
                                        <p:cTn id="36" dur="5500" fill="hold"/>
                                        <p:tgtEl>
                                          <p:spTgt spid="126"/>
                                        </p:tgtEl>
                                        <p:attrNameLst>
                                          <p:attrName>fill.type</p:attrName>
                                        </p:attrNameLst>
                                      </p:cBhvr>
                                      <p:to>
                                        <p:strVal val="solid"/>
                                      </p:to>
                                    </p:set>
                                    <p:set>
                                      <p:cBhvr>
                                        <p:cTn id="37" dur="5500" fill="hold"/>
                                        <p:tgtEl>
                                          <p:spTgt spid="126"/>
                                        </p:tgtEl>
                                        <p:attrNameLst>
                                          <p:attrName>fill.on</p:attrName>
                                        </p:attrNameLst>
                                      </p:cBhvr>
                                      <p:to>
                                        <p:strVal val="true"/>
                                      </p:to>
                                    </p:set>
                                  </p:childTnLst>
                                </p:cTn>
                              </p:par>
                              <p:par>
                                <p:cTn id="38" presetID="1" presetClass="emph" presetSubtype="2" fill="hold" nodeType="withEffect">
                                  <p:stCondLst>
                                    <p:cond delay="5500"/>
                                  </p:stCondLst>
                                  <p:childTnLst>
                                    <p:animClr clrSpc="rgb" dir="cw">
                                      <p:cBhvr>
                                        <p:cTn id="39" dur="5500" fill="hold"/>
                                        <p:tgtEl>
                                          <p:spTgt spid="132"/>
                                        </p:tgtEl>
                                        <p:attrNameLst>
                                          <p:attrName>fillcolor</p:attrName>
                                        </p:attrNameLst>
                                      </p:cBhvr>
                                      <p:to>
                                        <a:srgbClr val="D0D0D0"/>
                                      </p:to>
                                    </p:animClr>
                                    <p:set>
                                      <p:cBhvr>
                                        <p:cTn id="40" dur="5500" fill="hold"/>
                                        <p:tgtEl>
                                          <p:spTgt spid="132"/>
                                        </p:tgtEl>
                                        <p:attrNameLst>
                                          <p:attrName>fill.type</p:attrName>
                                        </p:attrNameLst>
                                      </p:cBhvr>
                                      <p:to>
                                        <p:strVal val="solid"/>
                                      </p:to>
                                    </p:set>
                                    <p:set>
                                      <p:cBhvr>
                                        <p:cTn id="41" dur="5500" fill="hold"/>
                                        <p:tgtEl>
                                          <p:spTgt spid="132"/>
                                        </p:tgtEl>
                                        <p:attrNameLst>
                                          <p:attrName>fill.on</p:attrName>
                                        </p:attrNameLst>
                                      </p:cBhvr>
                                      <p:to>
                                        <p:strVal val="true"/>
                                      </p:to>
                                    </p:set>
                                  </p:childTnLst>
                                </p:cTn>
                              </p:par>
                              <p:par>
                                <p:cTn id="42" presetID="1" presetClass="entr" presetSubtype="0" fill="hold" grpId="0" nodeType="withEffect">
                                  <p:stCondLst>
                                    <p:cond delay="11000"/>
                                  </p:stCondLst>
                                  <p:childTnLst>
                                    <p:set>
                                      <p:cBhvr>
                                        <p:cTn id="43" dur="1" fill="hold">
                                          <p:stCondLst>
                                            <p:cond delay="0"/>
                                          </p:stCondLst>
                                        </p:cTn>
                                        <p:tgtEl>
                                          <p:spTgt spid="128"/>
                                        </p:tgtEl>
                                        <p:attrNameLst>
                                          <p:attrName>style.visibility</p:attrName>
                                        </p:attrNameLst>
                                      </p:cBhvr>
                                      <p:to>
                                        <p:strVal val="visible"/>
                                      </p:to>
                                    </p:set>
                                  </p:childTnLst>
                                </p:cTn>
                              </p:par>
                              <p:par>
                                <p:cTn id="44" presetID="1" presetClass="entr" presetSubtype="0" fill="hold" grpId="0" nodeType="withEffect">
                                  <p:stCondLst>
                                    <p:cond delay="11000"/>
                                  </p:stCondLst>
                                  <p:childTnLst>
                                    <p:set>
                                      <p:cBhvr>
                                        <p:cTn id="45" dur="1" fill="hold">
                                          <p:stCondLst>
                                            <p:cond delay="0"/>
                                          </p:stCondLst>
                                        </p:cTn>
                                        <p:tgtEl>
                                          <p:spTgt spid="133"/>
                                        </p:tgtEl>
                                        <p:attrNameLst>
                                          <p:attrName>style.visibility</p:attrName>
                                        </p:attrNameLst>
                                      </p:cBhvr>
                                      <p:to>
                                        <p:strVal val="visible"/>
                                      </p:to>
                                    </p:set>
                                  </p:childTnLst>
                                </p:cTn>
                              </p:par>
                              <p:par>
                                <p:cTn id="46" presetID="1" presetClass="emph" presetSubtype="2" fill="hold" nodeType="withEffect">
                                  <p:stCondLst>
                                    <p:cond delay="11000"/>
                                  </p:stCondLst>
                                  <p:childTnLst>
                                    <p:animClr clrSpc="rgb" dir="cw">
                                      <p:cBhvr>
                                        <p:cTn id="47" dur="5500" fill="hold"/>
                                        <p:tgtEl>
                                          <p:spTgt spid="128"/>
                                        </p:tgtEl>
                                        <p:attrNameLst>
                                          <p:attrName>fillcolor</p:attrName>
                                        </p:attrNameLst>
                                      </p:cBhvr>
                                      <p:to>
                                        <a:srgbClr val="2424FF"/>
                                      </p:to>
                                    </p:animClr>
                                    <p:set>
                                      <p:cBhvr>
                                        <p:cTn id="48" dur="5500" fill="hold"/>
                                        <p:tgtEl>
                                          <p:spTgt spid="128"/>
                                        </p:tgtEl>
                                        <p:attrNameLst>
                                          <p:attrName>fill.type</p:attrName>
                                        </p:attrNameLst>
                                      </p:cBhvr>
                                      <p:to>
                                        <p:strVal val="solid"/>
                                      </p:to>
                                    </p:set>
                                    <p:set>
                                      <p:cBhvr>
                                        <p:cTn id="49" dur="5500" fill="hold"/>
                                        <p:tgtEl>
                                          <p:spTgt spid="128"/>
                                        </p:tgtEl>
                                        <p:attrNameLst>
                                          <p:attrName>fill.on</p:attrName>
                                        </p:attrNameLst>
                                      </p:cBhvr>
                                      <p:to>
                                        <p:strVal val="true"/>
                                      </p:to>
                                    </p:set>
                                  </p:childTnLst>
                                </p:cTn>
                              </p:par>
                              <p:par>
                                <p:cTn id="50" presetID="1" presetClass="emph" presetSubtype="2" fill="hold" nodeType="withEffect">
                                  <p:stCondLst>
                                    <p:cond delay="11000"/>
                                  </p:stCondLst>
                                  <p:childTnLst>
                                    <p:animClr clrSpc="rgb" dir="cw">
                                      <p:cBhvr>
                                        <p:cTn id="51" dur="5500" fill="hold"/>
                                        <p:tgtEl>
                                          <p:spTgt spid="133"/>
                                        </p:tgtEl>
                                        <p:attrNameLst>
                                          <p:attrName>fillcolor</p:attrName>
                                        </p:attrNameLst>
                                      </p:cBhvr>
                                      <p:to>
                                        <a:srgbClr val="2424FF"/>
                                      </p:to>
                                    </p:animClr>
                                    <p:set>
                                      <p:cBhvr>
                                        <p:cTn id="52" dur="5500" fill="hold"/>
                                        <p:tgtEl>
                                          <p:spTgt spid="133"/>
                                        </p:tgtEl>
                                        <p:attrNameLst>
                                          <p:attrName>fill.type</p:attrName>
                                        </p:attrNameLst>
                                      </p:cBhvr>
                                      <p:to>
                                        <p:strVal val="solid"/>
                                      </p:to>
                                    </p:set>
                                    <p:set>
                                      <p:cBhvr>
                                        <p:cTn id="53" dur="5500" fill="hold"/>
                                        <p:tgtEl>
                                          <p:spTgt spid="133"/>
                                        </p:tgtEl>
                                        <p:attrNameLst>
                                          <p:attrName>fill.on</p:attrName>
                                        </p:attrNameLst>
                                      </p:cBhvr>
                                      <p:to>
                                        <p:strVal val="true"/>
                                      </p:to>
                                    </p:set>
                                  </p:childTnLst>
                                </p:cTn>
                              </p:par>
                              <p:par>
                                <p:cTn id="54" presetID="1" presetClass="entr" presetSubtype="0" fill="hold" nodeType="withEffect">
                                  <p:stCondLst>
                                    <p:cond delay="16500"/>
                                  </p:stCondLst>
                                  <p:childTnLst>
                                    <p:set>
                                      <p:cBhvr>
                                        <p:cTn id="55" dur="1" fill="hold">
                                          <p:stCondLst>
                                            <p:cond delay="9"/>
                                          </p:stCondLst>
                                        </p:cTn>
                                        <p:tgtEl>
                                          <p:spTgt spid="97"/>
                                        </p:tgtEl>
                                        <p:attrNameLst>
                                          <p:attrName>style.visibility</p:attrName>
                                        </p:attrNameLst>
                                      </p:cBhvr>
                                      <p:to>
                                        <p:strVal val="visible"/>
                                      </p:to>
                                    </p:set>
                                  </p:childTnLst>
                                </p:cTn>
                              </p:par>
                              <p:par>
                                <p:cTn id="56" presetID="1" presetClass="exit" presetSubtype="0" fill="hold" nodeType="withEffect">
                                  <p:stCondLst>
                                    <p:cond delay="17500"/>
                                  </p:stCondLst>
                                  <p:childTnLst>
                                    <p:set>
                                      <p:cBhvr>
                                        <p:cTn id="57" dur="1" fill="hold">
                                          <p:stCondLst>
                                            <p:cond delay="0"/>
                                          </p:stCondLst>
                                        </p:cTn>
                                        <p:tgtEl>
                                          <p:spTgt spid="9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1"/>
                                        </p:tgtEl>
                                        <p:attrNameLst>
                                          <p:attrName>style.visibility</p:attrName>
                                        </p:attrNameLst>
                                      </p:cBhvr>
                                      <p:to>
                                        <p:strVal val="visible"/>
                                      </p:to>
                                    </p:set>
                                    <p:animEffect transition="in" filter="fade">
                                      <p:cBhvr>
                                        <p:cTn id="62" dur="500"/>
                                        <p:tgtEl>
                                          <p:spTgt spid="111"/>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par>
                                <p:cTn id="71" presetID="10" presetClass="entr" presetSubtype="0" fill="hold" nodeType="withEffect">
                                  <p:stCondLst>
                                    <p:cond delay="100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500"/>
                                        <p:tgtEl>
                                          <p:spTgt spid="7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par>
                                <p:cTn id="86" presetID="10" presetClass="entr" presetSubtype="0" fill="hold"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5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026"/>
                                        </p:tgtEl>
                                        <p:attrNameLst>
                                          <p:attrName>style.visibility</p:attrName>
                                        </p:attrNameLst>
                                      </p:cBhvr>
                                      <p:to>
                                        <p:strVal val="visible"/>
                                      </p:to>
                                    </p:set>
                                    <p:animEffect transition="in" filter="fade">
                                      <p:cBhvr>
                                        <p:cTn id="9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4" fill="hold" display="0">
                  <p:stCondLst>
                    <p:cond delay="indefinite"/>
                  </p:stCondLst>
                  <p:endCondLst>
                    <p:cond evt="onStopAudio" delay="0">
                      <p:tgtEl>
                        <p:sldTgt/>
                      </p:tgtEl>
                    </p:cond>
                  </p:endCondLst>
                </p:cTn>
                <p:tgtEl>
                  <p:spTgt spid="108"/>
                </p:tgtEl>
              </p:cMediaNode>
            </p:audio>
          </p:childTnLst>
        </p:cTn>
      </p:par>
    </p:tnLst>
    <p:bldLst>
      <p:bldP spid="59" grpId="0" animBg="1"/>
      <p:bldP spid="111" grpId="0" animBg="1"/>
      <p:bldP spid="126" grpId="0" animBg="1"/>
      <p:bldP spid="128" grpId="0" animBg="1"/>
      <p:bldP spid="132" grpId="0" animBg="1"/>
      <p:bldP spid="133" grpId="0" animBg="1"/>
      <p:bldP spid="2" grpId="0"/>
      <p:bldP spid="9"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34A9B-00BA-EE06-0F78-F1C705347471}"/>
            </a:ext>
          </a:extLst>
        </p:cNvPr>
        <p:cNvGrpSpPr/>
        <p:nvPr/>
      </p:nvGrpSpPr>
      <p:grpSpPr>
        <a:xfrm>
          <a:off x="0" y="0"/>
          <a:ext cx="0" cy="0"/>
          <a:chOff x="0" y="0"/>
          <a:chExt cx="0" cy="0"/>
        </a:xfrm>
      </p:grpSpPr>
      <p:pic>
        <p:nvPicPr>
          <p:cNvPr id="154" name="Picture 153" descr="A graph with a dotted line&#10;&#10;AI-generated content may be incorrect.">
            <a:extLst>
              <a:ext uri="{FF2B5EF4-FFF2-40B4-BE49-F238E27FC236}">
                <a16:creationId xmlns:a16="http://schemas.microsoft.com/office/drawing/2014/main" id="{9334D002-0A6B-5723-A345-10EBAD5D1B7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454" y="1870824"/>
            <a:ext cx="6660489" cy="4680000"/>
          </a:xfrm>
          <a:prstGeom prst="rect">
            <a:avLst/>
          </a:prstGeom>
        </p:spPr>
      </p:pic>
      <p:sp>
        <p:nvSpPr>
          <p:cNvPr id="4" name="Slide Number Placeholder 3">
            <a:extLst>
              <a:ext uri="{FF2B5EF4-FFF2-40B4-BE49-F238E27FC236}">
                <a16:creationId xmlns:a16="http://schemas.microsoft.com/office/drawing/2014/main" id="{E304A72A-06FD-474A-E109-48451B7BF9EB}"/>
              </a:ext>
            </a:extLst>
          </p:cNvPr>
          <p:cNvSpPr>
            <a:spLocks noGrp="1"/>
          </p:cNvSpPr>
          <p:nvPr>
            <p:ph type="sldNum" sz="quarter" idx="12"/>
          </p:nvPr>
        </p:nvSpPr>
        <p:spPr/>
        <p:txBody>
          <a:bodyPr/>
          <a:lstStyle/>
          <a:p>
            <a:fld id="{04A753A1-5A52-EE45-BF65-BE8F9CC57650}" type="slidenum">
              <a:rPr lang="en-GB" smtClean="0"/>
              <a:t>4</a:t>
            </a:fld>
            <a:endParaRPr lang="en-GB"/>
          </a:p>
        </p:txBody>
      </p:sp>
      <p:pic>
        <p:nvPicPr>
          <p:cNvPr id="5" name="Picture 4" descr="A black background with a black square&#10;&#10;AI-generated content may be incorrect.">
            <a:extLst>
              <a:ext uri="{FF2B5EF4-FFF2-40B4-BE49-F238E27FC236}">
                <a16:creationId xmlns:a16="http://schemas.microsoft.com/office/drawing/2014/main" id="{F8335B0F-F424-945B-53F2-413400A6F4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82585" y="6382763"/>
            <a:ext cx="1542430" cy="323118"/>
          </a:xfrm>
          <a:prstGeom prst="rect">
            <a:avLst/>
          </a:prstGeom>
        </p:spPr>
      </p:pic>
      <p:sp>
        <p:nvSpPr>
          <p:cNvPr id="6" name="TextBox 5">
            <a:extLst>
              <a:ext uri="{FF2B5EF4-FFF2-40B4-BE49-F238E27FC236}">
                <a16:creationId xmlns:a16="http://schemas.microsoft.com/office/drawing/2014/main" id="{5674077C-4514-B9CC-C623-2CADA26D05A3}"/>
              </a:ext>
            </a:extLst>
          </p:cNvPr>
          <p:cNvSpPr txBox="1"/>
          <p:nvPr/>
        </p:nvSpPr>
        <p:spPr>
          <a:xfrm>
            <a:off x="4533588" y="6544323"/>
            <a:ext cx="3124830" cy="276999"/>
          </a:xfrm>
          <a:prstGeom prst="rect">
            <a:avLst/>
          </a:prstGeom>
          <a:noFill/>
        </p:spPr>
        <p:txBody>
          <a:bodyPr wrap="none" rtlCol="0">
            <a:spAutoFit/>
          </a:bodyPr>
          <a:lstStyle/>
          <a:p>
            <a:pPr algn="ctr"/>
            <a:r>
              <a:rPr lang="en-GB" sz="1200" dirty="0"/>
              <a:t>Jesper F. Ehmsen - </a:t>
            </a:r>
            <a:r>
              <a:rPr lang="en-GB" sz="1200" kern="0" dirty="0">
                <a:latin typeface="Grantha Sangam MN" pitchFamily="2" charset="0"/>
                <a:ea typeface="Grantha Sangam MN" pitchFamily="2" charset="0"/>
                <a:cs typeface="Grantha Sangam MN" pitchFamily="2" charset="0"/>
              </a:rPr>
              <a:t>jesperfischer@cfin.au.dk</a:t>
            </a:r>
          </a:p>
        </p:txBody>
      </p:sp>
      <p:pic>
        <p:nvPicPr>
          <p:cNvPr id="7" name="Content Placeholder 6" descr="A black background with text and a purple and pink logo&#10;&#10;AI-generated content may be incorrect.">
            <a:extLst>
              <a:ext uri="{FF2B5EF4-FFF2-40B4-BE49-F238E27FC236}">
                <a16:creationId xmlns:a16="http://schemas.microsoft.com/office/drawing/2014/main" id="{AB9419D5-D31B-DF26-9F75-6173443653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692" y="6059522"/>
            <a:ext cx="1827753" cy="969601"/>
          </a:xfrm>
          <a:prstGeom prst="rect">
            <a:avLst/>
          </a:prstGeom>
        </p:spPr>
      </p:pic>
      <p:grpSp>
        <p:nvGrpSpPr>
          <p:cNvPr id="45" name="Group 44">
            <a:extLst>
              <a:ext uri="{FF2B5EF4-FFF2-40B4-BE49-F238E27FC236}">
                <a16:creationId xmlns:a16="http://schemas.microsoft.com/office/drawing/2014/main" id="{E0A24D8A-1345-A253-15C3-E5B48C66813B}"/>
              </a:ext>
            </a:extLst>
          </p:cNvPr>
          <p:cNvGrpSpPr/>
          <p:nvPr/>
        </p:nvGrpSpPr>
        <p:grpSpPr>
          <a:xfrm>
            <a:off x="7177310" y="1967109"/>
            <a:ext cx="266700" cy="3392367"/>
            <a:chOff x="5943600" y="2316305"/>
            <a:chExt cx="266700" cy="3392367"/>
          </a:xfrm>
        </p:grpSpPr>
        <p:cxnSp>
          <p:nvCxnSpPr>
            <p:cNvPr id="46" name="Straight Connector 45">
              <a:extLst>
                <a:ext uri="{FF2B5EF4-FFF2-40B4-BE49-F238E27FC236}">
                  <a16:creationId xmlns:a16="http://schemas.microsoft.com/office/drawing/2014/main" id="{8C902DE6-D2E2-9667-62D3-518430C3C3C0}"/>
                </a:ext>
              </a:extLst>
            </p:cNvPr>
            <p:cNvCxnSpPr>
              <a:cxnSpLocks/>
            </p:cNvCxnSpPr>
            <p:nvPr/>
          </p:nvCxnSpPr>
          <p:spPr>
            <a:xfrm>
              <a:off x="6083347" y="2316305"/>
              <a:ext cx="0" cy="33923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1D47B56A-4128-BB72-60FF-0EB711A8130E}"/>
                </a:ext>
              </a:extLst>
            </p:cNvPr>
            <p:cNvCxnSpPr>
              <a:cxnSpLocks/>
            </p:cNvCxnSpPr>
            <p:nvPr/>
          </p:nvCxnSpPr>
          <p:spPr>
            <a:xfrm>
              <a:off x="5943600" y="2316305"/>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546235A-EF40-CC3E-FF8D-89D79E9BFC55}"/>
                </a:ext>
              </a:extLst>
            </p:cNvPr>
            <p:cNvCxnSpPr>
              <a:cxnSpLocks/>
            </p:cNvCxnSpPr>
            <p:nvPr/>
          </p:nvCxnSpPr>
          <p:spPr>
            <a:xfrm>
              <a:off x="5943600" y="5708672"/>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33E9FECE-59DB-7CD1-E693-B1A09B45EC16}"/>
              </a:ext>
            </a:extLst>
          </p:cNvPr>
          <p:cNvSpPr txBox="1"/>
          <p:nvPr/>
        </p:nvSpPr>
        <p:spPr>
          <a:xfrm rot="5400000">
            <a:off x="6371717" y="3660933"/>
            <a:ext cx="2361480" cy="369332"/>
          </a:xfrm>
          <a:prstGeom prst="rect">
            <a:avLst/>
          </a:prstGeom>
          <a:noFill/>
        </p:spPr>
        <p:txBody>
          <a:bodyPr wrap="none" rtlCol="0">
            <a:spAutoFit/>
          </a:bodyPr>
          <a:lstStyle/>
          <a:p>
            <a:r>
              <a:rPr lang="en-US" dirty="0"/>
              <a:t>Thermal Contrast (TC)</a:t>
            </a:r>
            <a:endParaRPr lang="da-DK" dirty="0"/>
          </a:p>
        </p:txBody>
      </p:sp>
      <p:grpSp>
        <p:nvGrpSpPr>
          <p:cNvPr id="50" name="Group 49">
            <a:extLst>
              <a:ext uri="{FF2B5EF4-FFF2-40B4-BE49-F238E27FC236}">
                <a16:creationId xmlns:a16="http://schemas.microsoft.com/office/drawing/2014/main" id="{296A1CDB-E721-0B0C-6C10-74063DB8A025}"/>
              </a:ext>
            </a:extLst>
          </p:cNvPr>
          <p:cNvGrpSpPr/>
          <p:nvPr/>
        </p:nvGrpSpPr>
        <p:grpSpPr>
          <a:xfrm>
            <a:off x="7003345" y="2331720"/>
            <a:ext cx="273097" cy="2675478"/>
            <a:chOff x="5943600" y="2546804"/>
            <a:chExt cx="273097" cy="2675478"/>
          </a:xfrm>
        </p:grpSpPr>
        <p:cxnSp>
          <p:nvCxnSpPr>
            <p:cNvPr id="51" name="Straight Connector 50">
              <a:extLst>
                <a:ext uri="{FF2B5EF4-FFF2-40B4-BE49-F238E27FC236}">
                  <a16:creationId xmlns:a16="http://schemas.microsoft.com/office/drawing/2014/main" id="{B4F61ACE-C7A4-F41A-26B7-52C8C8922711}"/>
                </a:ext>
              </a:extLst>
            </p:cNvPr>
            <p:cNvCxnSpPr>
              <a:cxnSpLocks/>
            </p:cNvCxnSpPr>
            <p:nvPr/>
          </p:nvCxnSpPr>
          <p:spPr>
            <a:xfrm>
              <a:off x="6083347" y="2546804"/>
              <a:ext cx="0" cy="26754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4EB52C0-A34C-392D-E3D0-709098DC2C6E}"/>
                </a:ext>
              </a:extLst>
            </p:cNvPr>
            <p:cNvCxnSpPr>
              <a:cxnSpLocks/>
            </p:cNvCxnSpPr>
            <p:nvPr/>
          </p:nvCxnSpPr>
          <p:spPr>
            <a:xfrm>
              <a:off x="5949997" y="2546804"/>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864BCEA-267B-33E3-2DCB-6C5B19F29714}"/>
                </a:ext>
              </a:extLst>
            </p:cNvPr>
            <p:cNvCxnSpPr>
              <a:cxnSpLocks/>
            </p:cNvCxnSpPr>
            <p:nvPr/>
          </p:nvCxnSpPr>
          <p:spPr>
            <a:xfrm>
              <a:off x="5943600" y="5222282"/>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6388ABD6-5138-CF4D-2FD3-7AD8A52FEC50}"/>
              </a:ext>
            </a:extLst>
          </p:cNvPr>
          <p:cNvGrpSpPr/>
          <p:nvPr/>
        </p:nvGrpSpPr>
        <p:grpSpPr>
          <a:xfrm>
            <a:off x="6601322" y="2657300"/>
            <a:ext cx="275383" cy="1767783"/>
            <a:chOff x="5943600" y="3512137"/>
            <a:chExt cx="275383" cy="1767783"/>
          </a:xfrm>
        </p:grpSpPr>
        <p:cxnSp>
          <p:nvCxnSpPr>
            <p:cNvPr id="55" name="Straight Connector 54">
              <a:extLst>
                <a:ext uri="{FF2B5EF4-FFF2-40B4-BE49-F238E27FC236}">
                  <a16:creationId xmlns:a16="http://schemas.microsoft.com/office/drawing/2014/main" id="{5F9826E2-7E1E-C94F-9B0F-232638E98E08}"/>
                </a:ext>
              </a:extLst>
            </p:cNvPr>
            <p:cNvCxnSpPr>
              <a:cxnSpLocks/>
            </p:cNvCxnSpPr>
            <p:nvPr/>
          </p:nvCxnSpPr>
          <p:spPr>
            <a:xfrm>
              <a:off x="6083347" y="3516757"/>
              <a:ext cx="0" cy="17576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4D19C92-8E28-0320-8A25-3857C553143F}"/>
                </a:ext>
              </a:extLst>
            </p:cNvPr>
            <p:cNvCxnSpPr>
              <a:cxnSpLocks/>
            </p:cNvCxnSpPr>
            <p:nvPr/>
          </p:nvCxnSpPr>
          <p:spPr>
            <a:xfrm>
              <a:off x="5952283" y="3512137"/>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F0B3074-FFC1-C395-186C-F34068601728}"/>
                </a:ext>
              </a:extLst>
            </p:cNvPr>
            <p:cNvCxnSpPr>
              <a:cxnSpLocks/>
            </p:cNvCxnSpPr>
            <p:nvPr/>
          </p:nvCxnSpPr>
          <p:spPr>
            <a:xfrm>
              <a:off x="5943600" y="5279920"/>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480644F4-D2F0-1C1E-B217-790BD5AC88B6}"/>
              </a:ext>
            </a:extLst>
          </p:cNvPr>
          <p:cNvGrpSpPr/>
          <p:nvPr/>
        </p:nvGrpSpPr>
        <p:grpSpPr>
          <a:xfrm>
            <a:off x="6821335" y="3076472"/>
            <a:ext cx="275383" cy="1930726"/>
            <a:chOff x="5943600" y="3923817"/>
            <a:chExt cx="275383" cy="1650743"/>
          </a:xfrm>
        </p:grpSpPr>
        <p:cxnSp>
          <p:nvCxnSpPr>
            <p:cNvPr id="59" name="Straight Connector 58">
              <a:extLst>
                <a:ext uri="{FF2B5EF4-FFF2-40B4-BE49-F238E27FC236}">
                  <a16:creationId xmlns:a16="http://schemas.microsoft.com/office/drawing/2014/main" id="{EBF2A87F-EB0F-4B98-4C75-9A8F745B7623}"/>
                </a:ext>
              </a:extLst>
            </p:cNvPr>
            <p:cNvCxnSpPr>
              <a:cxnSpLocks/>
            </p:cNvCxnSpPr>
            <p:nvPr/>
          </p:nvCxnSpPr>
          <p:spPr>
            <a:xfrm>
              <a:off x="6083347" y="3923817"/>
              <a:ext cx="0" cy="16507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1293963-AE78-58D3-C66B-0E2E09CFBAA5}"/>
                </a:ext>
              </a:extLst>
            </p:cNvPr>
            <p:cNvCxnSpPr>
              <a:cxnSpLocks/>
            </p:cNvCxnSpPr>
            <p:nvPr/>
          </p:nvCxnSpPr>
          <p:spPr>
            <a:xfrm>
              <a:off x="5952283" y="3923817"/>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112477A-30E3-1AD5-73A4-C645A6FBC316}"/>
                </a:ext>
              </a:extLst>
            </p:cNvPr>
            <p:cNvCxnSpPr>
              <a:cxnSpLocks/>
            </p:cNvCxnSpPr>
            <p:nvPr/>
          </p:nvCxnSpPr>
          <p:spPr>
            <a:xfrm>
              <a:off x="5943600" y="5574560"/>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7" name="Rectangle 66">
            <a:extLst>
              <a:ext uri="{FF2B5EF4-FFF2-40B4-BE49-F238E27FC236}">
                <a16:creationId xmlns:a16="http://schemas.microsoft.com/office/drawing/2014/main" id="{0316608B-BF8A-9710-4D6B-9AAEFE173822}"/>
              </a:ext>
            </a:extLst>
          </p:cNvPr>
          <p:cNvSpPr/>
          <p:nvPr/>
        </p:nvSpPr>
        <p:spPr>
          <a:xfrm>
            <a:off x="11176000" y="6453505"/>
            <a:ext cx="101600" cy="213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9" name="TextBox 68">
            <a:extLst>
              <a:ext uri="{FF2B5EF4-FFF2-40B4-BE49-F238E27FC236}">
                <a16:creationId xmlns:a16="http://schemas.microsoft.com/office/drawing/2014/main" id="{6AEE7D44-BDFF-21DA-8523-84709CD8FB9C}"/>
              </a:ext>
            </a:extLst>
          </p:cNvPr>
          <p:cNvSpPr txBox="1"/>
          <p:nvPr/>
        </p:nvSpPr>
        <p:spPr>
          <a:xfrm>
            <a:off x="10948421" y="31978"/>
            <a:ext cx="2235199" cy="738664"/>
          </a:xfrm>
          <a:prstGeom prst="rect">
            <a:avLst/>
          </a:prstGeom>
          <a:noFill/>
        </p:spPr>
        <p:txBody>
          <a:bodyPr wrap="square" rtlCol="0">
            <a:spAutoFit/>
          </a:bodyPr>
          <a:lstStyle/>
          <a:p>
            <a:r>
              <a:rPr lang="en-US" sz="1400" dirty="0"/>
              <a:t>HC = 75</a:t>
            </a:r>
          </a:p>
          <a:p>
            <a:r>
              <a:rPr lang="en-US" sz="1400" dirty="0"/>
              <a:t>NP = 32</a:t>
            </a:r>
            <a:br>
              <a:rPr lang="en-US" sz="1400" dirty="0"/>
            </a:br>
            <a:r>
              <a:rPr lang="en-US" sz="1400" dirty="0"/>
              <a:t>Trials = 56 (</a:t>
            </a:r>
            <a:r>
              <a:rPr lang="en-US" sz="1400" b="1" dirty="0"/>
              <a:t>8</a:t>
            </a:r>
            <a:r>
              <a:rPr lang="en-US" sz="1400" dirty="0"/>
              <a:t>)</a:t>
            </a:r>
            <a:endParaRPr lang="da-DK" sz="1400" dirty="0"/>
          </a:p>
        </p:txBody>
      </p:sp>
      <p:grpSp>
        <p:nvGrpSpPr>
          <p:cNvPr id="102" name="Group 101">
            <a:extLst>
              <a:ext uri="{FF2B5EF4-FFF2-40B4-BE49-F238E27FC236}">
                <a16:creationId xmlns:a16="http://schemas.microsoft.com/office/drawing/2014/main" id="{5E85C61B-80A0-4F62-FF3E-2E9FED8CAC01}"/>
              </a:ext>
            </a:extLst>
          </p:cNvPr>
          <p:cNvGrpSpPr/>
          <p:nvPr/>
        </p:nvGrpSpPr>
        <p:grpSpPr>
          <a:xfrm>
            <a:off x="-195378" y="0"/>
            <a:ext cx="1404700" cy="865008"/>
            <a:chOff x="-166121" y="50112"/>
            <a:chExt cx="1404700" cy="865008"/>
          </a:xfrm>
          <a:effectLst>
            <a:outerShdw blurRad="50800" dist="38100" dir="2700000" algn="tl" rotWithShape="0">
              <a:prstClr val="black">
                <a:alpha val="40000"/>
              </a:prstClr>
            </a:outerShdw>
          </a:effectLst>
        </p:grpSpPr>
        <p:grpSp>
          <p:nvGrpSpPr>
            <p:cNvPr id="133" name="Group 132">
              <a:extLst>
                <a:ext uri="{FF2B5EF4-FFF2-40B4-BE49-F238E27FC236}">
                  <a16:creationId xmlns:a16="http://schemas.microsoft.com/office/drawing/2014/main" id="{4B1B5769-485E-DFD9-E740-222EAF980F4C}"/>
                </a:ext>
              </a:extLst>
            </p:cNvPr>
            <p:cNvGrpSpPr/>
            <p:nvPr/>
          </p:nvGrpSpPr>
          <p:grpSpPr>
            <a:xfrm>
              <a:off x="-166121" y="267120"/>
              <a:ext cx="1404700" cy="648000"/>
              <a:chOff x="760217" y="2078037"/>
              <a:chExt cx="2279711" cy="1114178"/>
            </a:xfrm>
            <a:noFill/>
          </p:grpSpPr>
          <p:sp>
            <p:nvSpPr>
              <p:cNvPr id="135" name="Rounded Rectangle 37">
                <a:extLst>
                  <a:ext uri="{FF2B5EF4-FFF2-40B4-BE49-F238E27FC236}">
                    <a16:creationId xmlns:a16="http://schemas.microsoft.com/office/drawing/2014/main" id="{58AAF6E4-D0C8-F448-A272-1C05AE4E0233}"/>
                  </a:ext>
                </a:extLst>
              </p:cNvPr>
              <p:cNvSpPr/>
              <p:nvPr/>
            </p:nvSpPr>
            <p:spPr>
              <a:xfrm>
                <a:off x="1231898" y="2078037"/>
                <a:ext cx="1402200" cy="1114178"/>
              </a:xfrm>
              <a:prstGeom prst="roundRect">
                <a:avLst>
                  <a:gd name="adj" fmla="val 11950"/>
                </a:avLst>
              </a:prstGeom>
              <a:solidFill>
                <a:schemeClr val="bg1">
                  <a:lumMod val="75000"/>
                </a:schemeClr>
              </a:solidFill>
              <a:ln w="19050">
                <a:solidFill>
                  <a:srgbClr val="FFAC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w="12700">
                    <a:solidFill>
                      <a:schemeClr val="tx1"/>
                    </a:solidFill>
                  </a:ln>
                  <a:solidFill>
                    <a:schemeClr val="bg2">
                      <a:lumMod val="90000"/>
                    </a:schemeClr>
                  </a:solidFill>
                </a:endParaRPr>
              </a:p>
            </p:txBody>
          </p:sp>
          <p:sp>
            <p:nvSpPr>
              <p:cNvPr id="136" name="TextBox 135">
                <a:extLst>
                  <a:ext uri="{FF2B5EF4-FFF2-40B4-BE49-F238E27FC236}">
                    <a16:creationId xmlns:a16="http://schemas.microsoft.com/office/drawing/2014/main" id="{16649C54-AF7C-AE23-7B9E-9FA1D88DC07C}"/>
                  </a:ext>
                </a:extLst>
              </p:cNvPr>
              <p:cNvSpPr txBox="1"/>
              <p:nvPr/>
            </p:nvSpPr>
            <p:spPr>
              <a:xfrm>
                <a:off x="760217" y="2409001"/>
                <a:ext cx="2279711" cy="606579"/>
              </a:xfrm>
              <a:prstGeom prst="rect">
                <a:avLst/>
              </a:prstGeom>
              <a:grpFill/>
            </p:spPr>
            <p:txBody>
              <a:bodyPr wrap="square" rtlCol="0">
                <a:spAutoFit/>
              </a:bodyPr>
              <a:lstStyle/>
              <a:p>
                <a:pPr algn="ctr"/>
                <a:r>
                  <a:rPr lang="en-GB" sz="1000" dirty="0"/>
                  <a:t>+</a:t>
                </a:r>
              </a:p>
            </p:txBody>
          </p:sp>
        </p:grpSp>
        <p:sp>
          <p:nvSpPr>
            <p:cNvPr id="134" name="TextBox 133">
              <a:extLst>
                <a:ext uri="{FF2B5EF4-FFF2-40B4-BE49-F238E27FC236}">
                  <a16:creationId xmlns:a16="http://schemas.microsoft.com/office/drawing/2014/main" id="{FEDB3C19-BAEF-55B8-28BB-8A6ECF2BE426}"/>
                </a:ext>
              </a:extLst>
            </p:cNvPr>
            <p:cNvSpPr txBox="1"/>
            <p:nvPr/>
          </p:nvSpPr>
          <p:spPr>
            <a:xfrm>
              <a:off x="135519" y="50112"/>
              <a:ext cx="861133" cy="215444"/>
            </a:xfrm>
            <a:prstGeom prst="rect">
              <a:avLst/>
            </a:prstGeom>
            <a:noFill/>
          </p:spPr>
          <p:txBody>
            <a:bodyPr wrap="none" rtlCol="0">
              <a:spAutoFit/>
            </a:bodyPr>
            <a:lstStyle/>
            <a:p>
              <a:pPr algn="ctr">
                <a:lnSpc>
                  <a:spcPct val="100000"/>
                </a:lnSpc>
              </a:pPr>
              <a:r>
                <a:rPr lang="en-GB" sz="800" dirty="0"/>
                <a:t>Warm stimulus</a:t>
              </a:r>
            </a:p>
          </p:txBody>
        </p:sp>
      </p:grpSp>
      <p:sp>
        <p:nvSpPr>
          <p:cNvPr id="103" name="TextBox 102">
            <a:extLst>
              <a:ext uri="{FF2B5EF4-FFF2-40B4-BE49-F238E27FC236}">
                <a16:creationId xmlns:a16="http://schemas.microsoft.com/office/drawing/2014/main" id="{F1D55476-B20E-4E82-AE7B-4CE80E8FD497}"/>
              </a:ext>
            </a:extLst>
          </p:cNvPr>
          <p:cNvSpPr txBox="1"/>
          <p:nvPr/>
        </p:nvSpPr>
        <p:spPr>
          <a:xfrm>
            <a:off x="-122774" y="1163498"/>
            <a:ext cx="639422"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800" dirty="0"/>
              <a:t>Time</a:t>
            </a:r>
          </a:p>
        </p:txBody>
      </p:sp>
      <p:cxnSp>
        <p:nvCxnSpPr>
          <p:cNvPr id="104" name="Straight Arrow Connector 103">
            <a:extLst>
              <a:ext uri="{FF2B5EF4-FFF2-40B4-BE49-F238E27FC236}">
                <a16:creationId xmlns:a16="http://schemas.microsoft.com/office/drawing/2014/main" id="{2F8691CD-8004-C249-4907-67E936510AE3}"/>
              </a:ext>
            </a:extLst>
          </p:cNvPr>
          <p:cNvCxnSpPr>
            <a:cxnSpLocks/>
          </p:cNvCxnSpPr>
          <p:nvPr/>
        </p:nvCxnSpPr>
        <p:spPr>
          <a:xfrm>
            <a:off x="14142" y="1033147"/>
            <a:ext cx="2564139" cy="643253"/>
          </a:xfrm>
          <a:prstGeom prst="straightConnector1">
            <a:avLst/>
          </a:prstGeom>
          <a:noFill/>
          <a:ln w="12700">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05" name="Group 104">
            <a:extLst>
              <a:ext uri="{FF2B5EF4-FFF2-40B4-BE49-F238E27FC236}">
                <a16:creationId xmlns:a16="http://schemas.microsoft.com/office/drawing/2014/main" id="{1915C414-8F43-AE01-7E12-4E53DD914BF8}"/>
              </a:ext>
            </a:extLst>
          </p:cNvPr>
          <p:cNvGrpSpPr/>
          <p:nvPr/>
        </p:nvGrpSpPr>
        <p:grpSpPr>
          <a:xfrm>
            <a:off x="644342" y="221274"/>
            <a:ext cx="1359648" cy="857807"/>
            <a:chOff x="1145522" y="392964"/>
            <a:chExt cx="1359648" cy="857807"/>
          </a:xfrm>
          <a:effectLst>
            <a:outerShdw blurRad="50800" dist="38100" dir="2700000" algn="tl" rotWithShape="0">
              <a:prstClr val="black">
                <a:alpha val="40000"/>
              </a:prstClr>
            </a:outerShdw>
          </a:effectLst>
        </p:grpSpPr>
        <p:sp>
          <p:nvSpPr>
            <p:cNvPr id="130" name="Rounded Rectangle 40">
              <a:extLst>
                <a:ext uri="{FF2B5EF4-FFF2-40B4-BE49-F238E27FC236}">
                  <a16:creationId xmlns:a16="http://schemas.microsoft.com/office/drawing/2014/main" id="{550EEE40-1F0E-FD31-1A84-85E2DFF312F3}"/>
                </a:ext>
              </a:extLst>
            </p:cNvPr>
            <p:cNvSpPr/>
            <p:nvPr/>
          </p:nvSpPr>
          <p:spPr>
            <a:xfrm>
              <a:off x="1351633" y="602771"/>
              <a:ext cx="864000" cy="648000"/>
            </a:xfrm>
            <a:prstGeom prst="roundRect">
              <a:avLst>
                <a:gd name="adj" fmla="val 11950"/>
              </a:avLst>
            </a:prstGeom>
            <a:solidFill>
              <a:schemeClr val="bg1">
                <a:lumMod val="75000"/>
              </a:schemeClr>
            </a:solidFill>
            <a:ln w="19050">
              <a:solidFill>
                <a:srgbClr val="ADD8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TextBox 130">
              <a:extLst>
                <a:ext uri="{FF2B5EF4-FFF2-40B4-BE49-F238E27FC236}">
                  <a16:creationId xmlns:a16="http://schemas.microsoft.com/office/drawing/2014/main" id="{D2CA385E-7142-3F13-8F4F-5AA0CFBF4FD5}"/>
                </a:ext>
              </a:extLst>
            </p:cNvPr>
            <p:cNvSpPr txBox="1"/>
            <p:nvPr/>
          </p:nvSpPr>
          <p:spPr>
            <a:xfrm>
              <a:off x="1341833" y="614896"/>
              <a:ext cx="967027" cy="461665"/>
            </a:xfrm>
            <a:prstGeom prst="rect">
              <a:avLst/>
            </a:prstGeom>
            <a:noFill/>
          </p:spPr>
          <p:txBody>
            <a:bodyPr wrap="square" rtlCol="0">
              <a:spAutoFit/>
            </a:bodyPr>
            <a:lstStyle/>
            <a:p>
              <a:pPr algn="ctr">
                <a:lnSpc>
                  <a:spcPct val="100000"/>
                </a:lnSpc>
              </a:pPr>
              <a:r>
                <a:rPr lang="en-GB" sz="600" dirty="0"/>
                <a:t>Press ‘up’ when you perceive a change in sensation.</a:t>
              </a:r>
              <a:br>
                <a:rPr lang="en-GB" sz="600" dirty="0"/>
              </a:br>
              <a:endParaRPr lang="en-GB" sz="600" dirty="0"/>
            </a:p>
          </p:txBody>
        </p:sp>
        <p:sp>
          <p:nvSpPr>
            <p:cNvPr id="132" name="TextBox 131">
              <a:extLst>
                <a:ext uri="{FF2B5EF4-FFF2-40B4-BE49-F238E27FC236}">
                  <a16:creationId xmlns:a16="http://schemas.microsoft.com/office/drawing/2014/main" id="{4EE71DB9-4525-8965-46AD-120A3E0B3FD2}"/>
                </a:ext>
              </a:extLst>
            </p:cNvPr>
            <p:cNvSpPr txBox="1"/>
            <p:nvPr/>
          </p:nvSpPr>
          <p:spPr>
            <a:xfrm>
              <a:off x="1145522" y="392964"/>
              <a:ext cx="1359648" cy="215444"/>
            </a:xfrm>
            <a:prstGeom prst="rect">
              <a:avLst/>
            </a:prstGeom>
            <a:noFill/>
          </p:spPr>
          <p:txBody>
            <a:bodyPr wrap="square" rtlCol="0">
              <a:spAutoFit/>
            </a:bodyPr>
            <a:lstStyle/>
            <a:p>
              <a:pPr algn="ctr">
                <a:lnSpc>
                  <a:spcPct val="100000"/>
                </a:lnSpc>
              </a:pPr>
              <a:r>
                <a:rPr lang="en-GB" sz="800" dirty="0"/>
                <a:t>Cool stimulus</a:t>
              </a:r>
            </a:p>
          </p:txBody>
        </p:sp>
      </p:grpSp>
      <p:grpSp>
        <p:nvGrpSpPr>
          <p:cNvPr id="106" name="Group 105">
            <a:extLst>
              <a:ext uri="{FF2B5EF4-FFF2-40B4-BE49-F238E27FC236}">
                <a16:creationId xmlns:a16="http://schemas.microsoft.com/office/drawing/2014/main" id="{22CF8959-53A3-B6D8-328A-66F5B1809E6C}"/>
              </a:ext>
            </a:extLst>
          </p:cNvPr>
          <p:cNvGrpSpPr/>
          <p:nvPr/>
        </p:nvGrpSpPr>
        <p:grpSpPr>
          <a:xfrm>
            <a:off x="1365358" y="461319"/>
            <a:ext cx="1404700" cy="852327"/>
            <a:chOff x="2300976" y="571832"/>
            <a:chExt cx="1404700" cy="852327"/>
          </a:xfrm>
          <a:effectLst>
            <a:outerShdw blurRad="50800" dist="38100" dir="2700000" algn="tl" rotWithShape="0">
              <a:prstClr val="black">
                <a:alpha val="40000"/>
              </a:prstClr>
            </a:outerShdw>
          </a:effectLst>
        </p:grpSpPr>
        <p:grpSp>
          <p:nvGrpSpPr>
            <p:cNvPr id="124" name="Group 123">
              <a:extLst>
                <a:ext uri="{FF2B5EF4-FFF2-40B4-BE49-F238E27FC236}">
                  <a16:creationId xmlns:a16="http://schemas.microsoft.com/office/drawing/2014/main" id="{BF9C39D0-7CBC-67DF-C7FA-8665BED3FCED}"/>
                </a:ext>
              </a:extLst>
            </p:cNvPr>
            <p:cNvGrpSpPr/>
            <p:nvPr/>
          </p:nvGrpSpPr>
          <p:grpSpPr>
            <a:xfrm>
              <a:off x="2300976" y="776159"/>
              <a:ext cx="1404700" cy="648000"/>
              <a:chOff x="661917" y="1775416"/>
              <a:chExt cx="2279712" cy="1114178"/>
            </a:xfrm>
            <a:noFill/>
          </p:grpSpPr>
          <p:sp>
            <p:nvSpPr>
              <p:cNvPr id="128" name="Rounded Rectangle 43">
                <a:extLst>
                  <a:ext uri="{FF2B5EF4-FFF2-40B4-BE49-F238E27FC236}">
                    <a16:creationId xmlns:a16="http://schemas.microsoft.com/office/drawing/2014/main" id="{3DD44C99-4E6D-C406-9948-F34A6B997D4F}"/>
                  </a:ext>
                </a:extLst>
              </p:cNvPr>
              <p:cNvSpPr/>
              <p:nvPr/>
            </p:nvSpPr>
            <p:spPr>
              <a:xfrm>
                <a:off x="1100673" y="1775416"/>
                <a:ext cx="1402201" cy="1114178"/>
              </a:xfrm>
              <a:prstGeom prst="roundRect">
                <a:avLst>
                  <a:gd name="adj" fmla="val 11950"/>
                </a:avLst>
              </a:prstGeom>
              <a:solidFill>
                <a:schemeClr val="bg1">
                  <a:lumMod val="75000"/>
                </a:schemeClr>
              </a:solidFill>
              <a:ln w="1905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TextBox 128">
                <a:extLst>
                  <a:ext uri="{FF2B5EF4-FFF2-40B4-BE49-F238E27FC236}">
                    <a16:creationId xmlns:a16="http://schemas.microsoft.com/office/drawing/2014/main" id="{9D9FAB4E-C514-DEDC-A77E-8DAF3752C605}"/>
                  </a:ext>
                </a:extLst>
              </p:cNvPr>
              <p:cNvSpPr txBox="1"/>
              <p:nvPr/>
            </p:nvSpPr>
            <p:spPr>
              <a:xfrm>
                <a:off x="661917" y="1813643"/>
                <a:ext cx="2279712" cy="476275"/>
              </a:xfrm>
              <a:prstGeom prst="rect">
                <a:avLst/>
              </a:prstGeom>
              <a:grpFill/>
            </p:spPr>
            <p:txBody>
              <a:bodyPr wrap="square" rtlCol="0">
                <a:spAutoFit/>
              </a:bodyPr>
              <a:lstStyle/>
              <a:p>
                <a:pPr algn="ctr">
                  <a:lnSpc>
                    <a:spcPct val="100000"/>
                  </a:lnSpc>
                </a:pPr>
                <a:r>
                  <a:rPr lang="en-GB" sz="600" dirty="0"/>
                  <a:t>Which temperature</a:t>
                </a:r>
                <a:br>
                  <a:rPr lang="en-GB" sz="600" dirty="0"/>
                </a:br>
                <a:r>
                  <a:rPr lang="en-GB" sz="600" dirty="0"/>
                  <a:t>did you feel?</a:t>
                </a:r>
              </a:p>
            </p:txBody>
          </p:sp>
        </p:grpSp>
        <p:sp>
          <p:nvSpPr>
            <p:cNvPr id="125" name="TextBox 124">
              <a:extLst>
                <a:ext uri="{FF2B5EF4-FFF2-40B4-BE49-F238E27FC236}">
                  <a16:creationId xmlns:a16="http://schemas.microsoft.com/office/drawing/2014/main" id="{D844F5E6-68D7-D646-23B1-BDD75F48312F}"/>
                </a:ext>
              </a:extLst>
            </p:cNvPr>
            <p:cNvSpPr txBox="1"/>
            <p:nvPr/>
          </p:nvSpPr>
          <p:spPr>
            <a:xfrm>
              <a:off x="2376861" y="1190065"/>
              <a:ext cx="694493" cy="1846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600" dirty="0">
                  <a:solidFill>
                    <a:srgbClr val="2424FF"/>
                  </a:solidFill>
                </a:rPr>
                <a:t>cold</a:t>
              </a:r>
            </a:p>
          </p:txBody>
        </p:sp>
        <p:sp>
          <p:nvSpPr>
            <p:cNvPr id="126" name="TextBox 125">
              <a:extLst>
                <a:ext uri="{FF2B5EF4-FFF2-40B4-BE49-F238E27FC236}">
                  <a16:creationId xmlns:a16="http://schemas.microsoft.com/office/drawing/2014/main" id="{016C9246-C605-9630-5E8E-1A8EA21A04A7}"/>
                </a:ext>
              </a:extLst>
            </p:cNvPr>
            <p:cNvSpPr txBox="1"/>
            <p:nvPr/>
          </p:nvSpPr>
          <p:spPr>
            <a:xfrm>
              <a:off x="2906094" y="1202847"/>
              <a:ext cx="694493" cy="1846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600" dirty="0">
                  <a:solidFill>
                    <a:srgbClr val="FF0000"/>
                  </a:solidFill>
                </a:rPr>
                <a:t>warm</a:t>
              </a:r>
            </a:p>
          </p:txBody>
        </p:sp>
        <p:sp>
          <p:nvSpPr>
            <p:cNvPr id="127" name="TextBox 126">
              <a:extLst>
                <a:ext uri="{FF2B5EF4-FFF2-40B4-BE49-F238E27FC236}">
                  <a16:creationId xmlns:a16="http://schemas.microsoft.com/office/drawing/2014/main" id="{25F2DC23-FD71-8E19-1032-36FDA9B698FE}"/>
                </a:ext>
              </a:extLst>
            </p:cNvPr>
            <p:cNvSpPr txBox="1"/>
            <p:nvPr/>
          </p:nvSpPr>
          <p:spPr>
            <a:xfrm>
              <a:off x="2322608" y="571832"/>
              <a:ext cx="1361436" cy="215444"/>
            </a:xfrm>
            <a:prstGeom prst="rect">
              <a:avLst/>
            </a:prstGeom>
            <a:noFill/>
          </p:spPr>
          <p:txBody>
            <a:bodyPr wrap="square" rtlCol="0">
              <a:spAutoFit/>
            </a:bodyPr>
            <a:lstStyle/>
            <a:p>
              <a:pPr algn="ctr">
                <a:lnSpc>
                  <a:spcPct val="100000"/>
                </a:lnSpc>
              </a:pPr>
              <a:r>
                <a:rPr lang="en-GB" sz="800" dirty="0"/>
                <a:t>Response</a:t>
              </a:r>
            </a:p>
          </p:txBody>
        </p:sp>
      </p:grpSp>
      <p:grpSp>
        <p:nvGrpSpPr>
          <p:cNvPr id="107" name="Group 106">
            <a:extLst>
              <a:ext uri="{FF2B5EF4-FFF2-40B4-BE49-F238E27FC236}">
                <a16:creationId xmlns:a16="http://schemas.microsoft.com/office/drawing/2014/main" id="{CF4FF0ED-25C4-A36F-C981-A3977873AF06}"/>
              </a:ext>
            </a:extLst>
          </p:cNvPr>
          <p:cNvGrpSpPr/>
          <p:nvPr/>
        </p:nvGrpSpPr>
        <p:grpSpPr>
          <a:xfrm>
            <a:off x="2185011" y="648758"/>
            <a:ext cx="1753669" cy="855888"/>
            <a:chOff x="3427726" y="1112932"/>
            <a:chExt cx="1753669" cy="855888"/>
          </a:xfrm>
          <a:effectLst>
            <a:outerShdw blurRad="50800" dist="38100" dir="2700000" algn="tl" rotWithShape="0">
              <a:prstClr val="black">
                <a:alpha val="40000"/>
              </a:prstClr>
            </a:outerShdw>
          </a:effectLst>
        </p:grpSpPr>
        <p:sp>
          <p:nvSpPr>
            <p:cNvPr id="111" name="TextBox 110">
              <a:extLst>
                <a:ext uri="{FF2B5EF4-FFF2-40B4-BE49-F238E27FC236}">
                  <a16:creationId xmlns:a16="http://schemas.microsoft.com/office/drawing/2014/main" id="{39E1160D-94E2-9069-4098-DB8F1509C0F3}"/>
                </a:ext>
              </a:extLst>
            </p:cNvPr>
            <p:cNvSpPr txBox="1"/>
            <p:nvPr/>
          </p:nvSpPr>
          <p:spPr>
            <a:xfrm>
              <a:off x="3427726" y="1112932"/>
              <a:ext cx="1385100" cy="215444"/>
            </a:xfrm>
            <a:prstGeom prst="rect">
              <a:avLst/>
            </a:prstGeom>
            <a:noFill/>
          </p:spPr>
          <p:txBody>
            <a:bodyPr wrap="square" rtlCol="0">
              <a:spAutoFit/>
            </a:bodyPr>
            <a:lstStyle/>
            <a:p>
              <a:pPr algn="ctr">
                <a:lnSpc>
                  <a:spcPct val="100000"/>
                </a:lnSpc>
              </a:pPr>
              <a:r>
                <a:rPr lang="en-GB" sz="800" dirty="0"/>
                <a:t>Confidence </a:t>
              </a:r>
            </a:p>
          </p:txBody>
        </p:sp>
        <p:grpSp>
          <p:nvGrpSpPr>
            <p:cNvPr id="112" name="Group 111">
              <a:extLst>
                <a:ext uri="{FF2B5EF4-FFF2-40B4-BE49-F238E27FC236}">
                  <a16:creationId xmlns:a16="http://schemas.microsoft.com/office/drawing/2014/main" id="{48412E42-7651-E971-F930-4D07EE504043}"/>
                </a:ext>
              </a:extLst>
            </p:cNvPr>
            <p:cNvGrpSpPr/>
            <p:nvPr/>
          </p:nvGrpSpPr>
          <p:grpSpPr>
            <a:xfrm>
              <a:off x="3473744" y="1309719"/>
              <a:ext cx="1707651" cy="659101"/>
              <a:chOff x="3473744" y="1309719"/>
              <a:chExt cx="1707651" cy="659101"/>
            </a:xfrm>
          </p:grpSpPr>
          <p:grpSp>
            <p:nvGrpSpPr>
              <p:cNvPr id="113" name="Group 112">
                <a:extLst>
                  <a:ext uri="{FF2B5EF4-FFF2-40B4-BE49-F238E27FC236}">
                    <a16:creationId xmlns:a16="http://schemas.microsoft.com/office/drawing/2014/main" id="{2F7CC648-C417-E562-DC64-7186AA976780}"/>
                  </a:ext>
                </a:extLst>
              </p:cNvPr>
              <p:cNvGrpSpPr/>
              <p:nvPr/>
            </p:nvGrpSpPr>
            <p:grpSpPr>
              <a:xfrm>
                <a:off x="3473744" y="1311227"/>
                <a:ext cx="1707651" cy="657593"/>
                <a:chOff x="4341623" y="3244857"/>
                <a:chExt cx="1071109" cy="458958"/>
              </a:xfrm>
              <a:noFill/>
            </p:grpSpPr>
            <p:grpSp>
              <p:nvGrpSpPr>
                <p:cNvPr id="119" name="Group 118">
                  <a:extLst>
                    <a:ext uri="{FF2B5EF4-FFF2-40B4-BE49-F238E27FC236}">
                      <a16:creationId xmlns:a16="http://schemas.microsoft.com/office/drawing/2014/main" id="{45E6DE62-3E4D-AB2F-2669-3DC8BC9B6690}"/>
                    </a:ext>
                  </a:extLst>
                </p:cNvPr>
                <p:cNvGrpSpPr/>
                <p:nvPr/>
              </p:nvGrpSpPr>
              <p:grpSpPr>
                <a:xfrm>
                  <a:off x="4467212" y="3244857"/>
                  <a:ext cx="945520" cy="452265"/>
                  <a:chOff x="862671" y="2051847"/>
                  <a:chExt cx="2446425" cy="1114179"/>
                </a:xfrm>
                <a:grpFill/>
              </p:grpSpPr>
              <p:sp>
                <p:nvSpPr>
                  <p:cNvPr id="122" name="Rounded Rectangle 52">
                    <a:extLst>
                      <a:ext uri="{FF2B5EF4-FFF2-40B4-BE49-F238E27FC236}">
                        <a16:creationId xmlns:a16="http://schemas.microsoft.com/office/drawing/2014/main" id="{0F1174F0-5E76-168D-BD30-E68F82ACAFC2}"/>
                      </a:ext>
                    </a:extLst>
                  </p:cNvPr>
                  <p:cNvSpPr/>
                  <p:nvPr/>
                </p:nvSpPr>
                <p:spPr>
                  <a:xfrm>
                    <a:off x="862671" y="2051847"/>
                    <a:ext cx="1402199" cy="1114179"/>
                  </a:xfrm>
                  <a:prstGeom prst="roundRect">
                    <a:avLst>
                      <a:gd name="adj" fmla="val 11950"/>
                    </a:avLst>
                  </a:prstGeom>
                  <a:solidFill>
                    <a:schemeClr val="bg1">
                      <a:lumMod val="75000"/>
                    </a:schemeClr>
                  </a:solidFill>
                  <a:ln w="19050">
                    <a:solidFill>
                      <a:schemeClr val="bg2">
                        <a:lumMod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TextBox 122">
                    <a:extLst>
                      <a:ext uri="{FF2B5EF4-FFF2-40B4-BE49-F238E27FC236}">
                        <a16:creationId xmlns:a16="http://schemas.microsoft.com/office/drawing/2014/main" id="{E3A182CA-5869-1EBD-074F-5F7A00464A99}"/>
                      </a:ext>
                    </a:extLst>
                  </p:cNvPr>
                  <p:cNvSpPr txBox="1"/>
                  <p:nvPr/>
                </p:nvSpPr>
                <p:spPr>
                  <a:xfrm>
                    <a:off x="1029386" y="2101962"/>
                    <a:ext cx="2279710" cy="1001720"/>
                  </a:xfrm>
                  <a:prstGeom prst="rect">
                    <a:avLst/>
                  </a:prstGeom>
                  <a:grpFill/>
                </p:spPr>
                <p:txBody>
                  <a:bodyPr wrap="square" rtlCol="0">
                    <a:spAutoFit/>
                  </a:bodyPr>
                  <a:lstStyle/>
                  <a:p>
                    <a:pPr algn="ctr"/>
                    <a:endParaRPr lang="en-GB" sz="1000" dirty="0"/>
                  </a:p>
                </p:txBody>
              </p:sp>
            </p:grpSp>
            <p:sp>
              <p:nvSpPr>
                <p:cNvPr id="120" name="TextBox 119">
                  <a:extLst>
                    <a:ext uri="{FF2B5EF4-FFF2-40B4-BE49-F238E27FC236}">
                      <a16:creationId xmlns:a16="http://schemas.microsoft.com/office/drawing/2014/main" id="{6617D1E9-FD11-2874-3A57-5B7324270D99}"/>
                    </a:ext>
                  </a:extLst>
                </p:cNvPr>
                <p:cNvSpPr txBox="1"/>
                <p:nvPr/>
              </p:nvSpPr>
              <p:spPr>
                <a:xfrm>
                  <a:off x="4341623" y="3575773"/>
                  <a:ext cx="435615" cy="118145"/>
                </a:xfrm>
                <a:prstGeom prst="rect">
                  <a:avLst/>
                </a:prstGeom>
                <a:grp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Guess</a:t>
                  </a:r>
                </a:p>
              </p:txBody>
            </p:sp>
            <p:sp>
              <p:nvSpPr>
                <p:cNvPr id="121" name="TextBox 120">
                  <a:extLst>
                    <a:ext uri="{FF2B5EF4-FFF2-40B4-BE49-F238E27FC236}">
                      <a16:creationId xmlns:a16="http://schemas.microsoft.com/office/drawing/2014/main" id="{60C1430C-BFA0-3F2D-B4DC-E19BD1D191D5}"/>
                    </a:ext>
                  </a:extLst>
                </p:cNvPr>
                <p:cNvSpPr txBox="1"/>
                <p:nvPr/>
              </p:nvSpPr>
              <p:spPr>
                <a:xfrm>
                  <a:off x="4715851" y="3585670"/>
                  <a:ext cx="435615" cy="118145"/>
                </a:xfrm>
                <a:prstGeom prst="rect">
                  <a:avLst/>
                </a:prstGeom>
                <a:grp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Certain</a:t>
                  </a:r>
                </a:p>
              </p:txBody>
            </p:sp>
          </p:grpSp>
          <p:cxnSp>
            <p:nvCxnSpPr>
              <p:cNvPr id="114" name="Straight Connector 113">
                <a:extLst>
                  <a:ext uri="{FF2B5EF4-FFF2-40B4-BE49-F238E27FC236}">
                    <a16:creationId xmlns:a16="http://schemas.microsoft.com/office/drawing/2014/main" id="{90107E6E-C130-DAF9-2586-49A373FC5633}"/>
                  </a:ext>
                </a:extLst>
              </p:cNvPr>
              <p:cNvCxnSpPr>
                <a:cxnSpLocks/>
              </p:cNvCxnSpPr>
              <p:nvPr/>
            </p:nvCxnSpPr>
            <p:spPr>
              <a:xfrm>
                <a:off x="3820996" y="1774527"/>
                <a:ext cx="569919"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ABEF11D2-E305-73F1-544B-E799AE97403C}"/>
                  </a:ext>
                </a:extLst>
              </p:cNvPr>
              <p:cNvCxnSpPr/>
              <p:nvPr/>
            </p:nvCxnSpPr>
            <p:spPr>
              <a:xfrm flipV="1">
                <a:off x="3820996" y="1730882"/>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1BE6E9B1-AC73-4574-1D5E-E4A4BEA40FA7}"/>
                  </a:ext>
                </a:extLst>
              </p:cNvPr>
              <p:cNvCxnSpPr/>
              <p:nvPr/>
            </p:nvCxnSpPr>
            <p:spPr>
              <a:xfrm flipV="1">
                <a:off x="4194700" y="1732787"/>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DE9E8434-FFA4-708A-1335-D729509E556C}"/>
                  </a:ext>
                </a:extLst>
              </p:cNvPr>
              <p:cNvCxnSpPr/>
              <p:nvPr/>
            </p:nvCxnSpPr>
            <p:spPr>
              <a:xfrm flipV="1">
                <a:off x="4390915" y="1732789"/>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3F7C0F56-4E5F-CC23-F330-832E9C59D92E}"/>
                  </a:ext>
                </a:extLst>
              </p:cNvPr>
              <p:cNvSpPr txBox="1"/>
              <p:nvPr/>
            </p:nvSpPr>
            <p:spPr>
              <a:xfrm>
                <a:off x="3659268" y="1309719"/>
                <a:ext cx="922016" cy="369332"/>
              </a:xfrm>
              <a:prstGeom prst="rect">
                <a:avLst/>
              </a:prstGeom>
              <a:noFill/>
            </p:spPr>
            <p:txBody>
              <a:bodyPr wrap="square">
                <a:spAutoFit/>
              </a:bodyPr>
              <a:lstStyle/>
              <a:p>
                <a:pPr algn="ctr">
                  <a:lnSpc>
                    <a:spcPct val="100000"/>
                  </a:lnSpc>
                </a:pPr>
                <a:r>
                  <a:rPr lang="en-GB" sz="600" dirty="0"/>
                  <a:t>How confident are you in your reported sensation?</a:t>
                </a:r>
              </a:p>
            </p:txBody>
          </p:sp>
        </p:grpSp>
      </p:grpSp>
      <p:grpSp>
        <p:nvGrpSpPr>
          <p:cNvPr id="108" name="Group 107">
            <a:extLst>
              <a:ext uri="{FF2B5EF4-FFF2-40B4-BE49-F238E27FC236}">
                <a16:creationId xmlns:a16="http://schemas.microsoft.com/office/drawing/2014/main" id="{4E7051E1-3F82-BA2A-A843-F1E28B92FD19}"/>
              </a:ext>
            </a:extLst>
          </p:cNvPr>
          <p:cNvGrpSpPr/>
          <p:nvPr/>
        </p:nvGrpSpPr>
        <p:grpSpPr>
          <a:xfrm>
            <a:off x="700119" y="1176001"/>
            <a:ext cx="194692" cy="232485"/>
            <a:chOff x="1951691" y="1498623"/>
            <a:chExt cx="246813" cy="413906"/>
          </a:xfrm>
        </p:grpSpPr>
        <p:cxnSp>
          <p:nvCxnSpPr>
            <p:cNvPr id="109" name="Straight Connector 108">
              <a:extLst>
                <a:ext uri="{FF2B5EF4-FFF2-40B4-BE49-F238E27FC236}">
                  <a16:creationId xmlns:a16="http://schemas.microsoft.com/office/drawing/2014/main" id="{01F10254-8475-7D25-CCF3-545B3696513F}"/>
                </a:ext>
              </a:extLst>
            </p:cNvPr>
            <p:cNvCxnSpPr/>
            <p:nvPr/>
          </p:nvCxnSpPr>
          <p:spPr>
            <a:xfrm>
              <a:off x="2052632" y="1498623"/>
              <a:ext cx="0" cy="18013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pic>
          <p:nvPicPr>
            <p:cNvPr id="110" name="Picture 109" descr="A black speaker icon with waves&#10;&#10;AI-generated content may be incorrect.">
              <a:extLst>
                <a:ext uri="{FF2B5EF4-FFF2-40B4-BE49-F238E27FC236}">
                  <a16:creationId xmlns:a16="http://schemas.microsoft.com/office/drawing/2014/main" id="{F3C36923-C3D5-72BD-6268-F47F50D80FC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951691" y="1709392"/>
              <a:ext cx="246813" cy="203137"/>
            </a:xfrm>
            <a:prstGeom prst="rect">
              <a:avLst/>
            </a:prstGeom>
          </p:spPr>
        </p:pic>
      </p:grpSp>
      <p:grpSp>
        <p:nvGrpSpPr>
          <p:cNvPr id="173" name="Group 172">
            <a:extLst>
              <a:ext uri="{FF2B5EF4-FFF2-40B4-BE49-F238E27FC236}">
                <a16:creationId xmlns:a16="http://schemas.microsoft.com/office/drawing/2014/main" id="{AD7051D1-B512-4D53-7689-65ACE8FB689A}"/>
              </a:ext>
            </a:extLst>
          </p:cNvPr>
          <p:cNvGrpSpPr/>
          <p:nvPr/>
        </p:nvGrpSpPr>
        <p:grpSpPr>
          <a:xfrm>
            <a:off x="3540115" y="4917297"/>
            <a:ext cx="487680" cy="218440"/>
            <a:chOff x="9711690" y="4302760"/>
            <a:chExt cx="487680" cy="218440"/>
          </a:xfrm>
        </p:grpSpPr>
        <p:cxnSp>
          <p:nvCxnSpPr>
            <p:cNvPr id="174" name="Straight Connector 173">
              <a:extLst>
                <a:ext uri="{FF2B5EF4-FFF2-40B4-BE49-F238E27FC236}">
                  <a16:creationId xmlns:a16="http://schemas.microsoft.com/office/drawing/2014/main" id="{6064222A-0E4D-5034-0303-270D41FF3C2D}"/>
                </a:ext>
              </a:extLst>
            </p:cNvPr>
            <p:cNvCxnSpPr>
              <a:cxnSpLocks/>
            </p:cNvCxnSpPr>
            <p:nvPr/>
          </p:nvCxnSpPr>
          <p:spPr>
            <a:xfrm flipV="1">
              <a:off x="9955530" y="4302760"/>
              <a:ext cx="1905" cy="116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71218303-5DFB-FFEF-8172-CEB501FD2010}"/>
                </a:ext>
              </a:extLst>
            </p:cNvPr>
            <p:cNvCxnSpPr>
              <a:cxnSpLocks/>
            </p:cNvCxnSpPr>
            <p:nvPr/>
          </p:nvCxnSpPr>
          <p:spPr>
            <a:xfrm flipV="1">
              <a:off x="10033658" y="4365996"/>
              <a:ext cx="97545" cy="83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74BA7C2A-6AD3-18A8-4228-C8DDCD01AC99}"/>
                </a:ext>
              </a:extLst>
            </p:cNvPr>
            <p:cNvCxnSpPr>
              <a:cxnSpLocks/>
            </p:cNvCxnSpPr>
            <p:nvPr/>
          </p:nvCxnSpPr>
          <p:spPr>
            <a:xfrm flipH="1" flipV="1">
              <a:off x="9783667" y="4365996"/>
              <a:ext cx="93735" cy="83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0EA7999A-C088-D050-F5B9-C3C03D52ED0B}"/>
                </a:ext>
              </a:extLst>
            </p:cNvPr>
            <p:cNvCxnSpPr>
              <a:cxnSpLocks/>
            </p:cNvCxnSpPr>
            <p:nvPr/>
          </p:nvCxnSpPr>
          <p:spPr>
            <a:xfrm>
              <a:off x="9711690" y="4518660"/>
              <a:ext cx="133350" cy="2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A95A5BBA-EA20-65C2-B153-C64D20481E9A}"/>
                </a:ext>
              </a:extLst>
            </p:cNvPr>
            <p:cNvCxnSpPr>
              <a:cxnSpLocks/>
            </p:cNvCxnSpPr>
            <p:nvPr/>
          </p:nvCxnSpPr>
          <p:spPr>
            <a:xfrm>
              <a:off x="10066020" y="4518660"/>
              <a:ext cx="133350" cy="2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9" name="Group 178">
            <a:extLst>
              <a:ext uri="{FF2B5EF4-FFF2-40B4-BE49-F238E27FC236}">
                <a16:creationId xmlns:a16="http://schemas.microsoft.com/office/drawing/2014/main" id="{88B29D10-01A5-BE37-B740-E8563A3888BD}"/>
              </a:ext>
            </a:extLst>
          </p:cNvPr>
          <p:cNvGrpSpPr/>
          <p:nvPr/>
        </p:nvGrpSpPr>
        <p:grpSpPr>
          <a:xfrm>
            <a:off x="4985066" y="4917927"/>
            <a:ext cx="487680" cy="218440"/>
            <a:chOff x="9711690" y="4302760"/>
            <a:chExt cx="487680" cy="218440"/>
          </a:xfrm>
        </p:grpSpPr>
        <p:cxnSp>
          <p:nvCxnSpPr>
            <p:cNvPr id="180" name="Straight Connector 179">
              <a:extLst>
                <a:ext uri="{FF2B5EF4-FFF2-40B4-BE49-F238E27FC236}">
                  <a16:creationId xmlns:a16="http://schemas.microsoft.com/office/drawing/2014/main" id="{3A5F08D6-755E-2769-1F69-55751368E035}"/>
                </a:ext>
              </a:extLst>
            </p:cNvPr>
            <p:cNvCxnSpPr>
              <a:cxnSpLocks/>
            </p:cNvCxnSpPr>
            <p:nvPr/>
          </p:nvCxnSpPr>
          <p:spPr>
            <a:xfrm flipV="1">
              <a:off x="9955530" y="4302760"/>
              <a:ext cx="1905" cy="116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AAD23BF6-AC6B-D5C5-294F-C32F5DB1E715}"/>
                </a:ext>
              </a:extLst>
            </p:cNvPr>
            <p:cNvCxnSpPr>
              <a:cxnSpLocks/>
            </p:cNvCxnSpPr>
            <p:nvPr/>
          </p:nvCxnSpPr>
          <p:spPr>
            <a:xfrm flipV="1">
              <a:off x="10033658" y="4365996"/>
              <a:ext cx="97545" cy="83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2BBF824C-8CC2-5078-8978-4809B7D3209B}"/>
                </a:ext>
              </a:extLst>
            </p:cNvPr>
            <p:cNvCxnSpPr>
              <a:cxnSpLocks/>
            </p:cNvCxnSpPr>
            <p:nvPr/>
          </p:nvCxnSpPr>
          <p:spPr>
            <a:xfrm flipH="1" flipV="1">
              <a:off x="9783667" y="4365996"/>
              <a:ext cx="93735" cy="83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23455503-E9A3-8004-9A52-79A27770C644}"/>
                </a:ext>
              </a:extLst>
            </p:cNvPr>
            <p:cNvCxnSpPr>
              <a:cxnSpLocks/>
            </p:cNvCxnSpPr>
            <p:nvPr/>
          </p:nvCxnSpPr>
          <p:spPr>
            <a:xfrm>
              <a:off x="9711690" y="4518660"/>
              <a:ext cx="133350" cy="2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B2911FB0-0D86-280B-FFA2-5A0A23D40462}"/>
                </a:ext>
              </a:extLst>
            </p:cNvPr>
            <p:cNvCxnSpPr>
              <a:cxnSpLocks/>
            </p:cNvCxnSpPr>
            <p:nvPr/>
          </p:nvCxnSpPr>
          <p:spPr>
            <a:xfrm>
              <a:off x="10066020" y="4518660"/>
              <a:ext cx="133350" cy="2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5" name="Group 184">
            <a:extLst>
              <a:ext uri="{FF2B5EF4-FFF2-40B4-BE49-F238E27FC236}">
                <a16:creationId xmlns:a16="http://schemas.microsoft.com/office/drawing/2014/main" id="{EB0ADD78-88AB-D061-9792-92D4745B05AF}"/>
              </a:ext>
            </a:extLst>
          </p:cNvPr>
          <p:cNvGrpSpPr/>
          <p:nvPr/>
        </p:nvGrpSpPr>
        <p:grpSpPr>
          <a:xfrm>
            <a:off x="3533723" y="4245549"/>
            <a:ext cx="487680" cy="218440"/>
            <a:chOff x="9711690" y="4302760"/>
            <a:chExt cx="487680" cy="218440"/>
          </a:xfrm>
        </p:grpSpPr>
        <p:cxnSp>
          <p:nvCxnSpPr>
            <p:cNvPr id="186" name="Straight Connector 185">
              <a:extLst>
                <a:ext uri="{FF2B5EF4-FFF2-40B4-BE49-F238E27FC236}">
                  <a16:creationId xmlns:a16="http://schemas.microsoft.com/office/drawing/2014/main" id="{D262F16C-90D6-F9FA-7629-44CBC275CAEE}"/>
                </a:ext>
              </a:extLst>
            </p:cNvPr>
            <p:cNvCxnSpPr>
              <a:cxnSpLocks/>
            </p:cNvCxnSpPr>
            <p:nvPr/>
          </p:nvCxnSpPr>
          <p:spPr>
            <a:xfrm flipV="1">
              <a:off x="9955530" y="4302760"/>
              <a:ext cx="1905" cy="116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ED788641-0D64-41B0-F003-094BE99F9351}"/>
                </a:ext>
              </a:extLst>
            </p:cNvPr>
            <p:cNvCxnSpPr>
              <a:cxnSpLocks/>
            </p:cNvCxnSpPr>
            <p:nvPr/>
          </p:nvCxnSpPr>
          <p:spPr>
            <a:xfrm flipV="1">
              <a:off x="10033658" y="4365996"/>
              <a:ext cx="97545" cy="83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23959A53-4688-D3E5-1EE2-79F489603A9B}"/>
                </a:ext>
              </a:extLst>
            </p:cNvPr>
            <p:cNvCxnSpPr>
              <a:cxnSpLocks/>
            </p:cNvCxnSpPr>
            <p:nvPr/>
          </p:nvCxnSpPr>
          <p:spPr>
            <a:xfrm flipH="1" flipV="1">
              <a:off x="9783667" y="4365996"/>
              <a:ext cx="93735" cy="83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A1936C2C-FEE2-CCE9-D10B-9033E3D3B32A}"/>
                </a:ext>
              </a:extLst>
            </p:cNvPr>
            <p:cNvCxnSpPr>
              <a:cxnSpLocks/>
            </p:cNvCxnSpPr>
            <p:nvPr/>
          </p:nvCxnSpPr>
          <p:spPr>
            <a:xfrm>
              <a:off x="9711690" y="4518660"/>
              <a:ext cx="133350" cy="2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14972274-64E1-3080-F44B-FD7B52C09E4B}"/>
                </a:ext>
              </a:extLst>
            </p:cNvPr>
            <p:cNvCxnSpPr>
              <a:cxnSpLocks/>
            </p:cNvCxnSpPr>
            <p:nvPr/>
          </p:nvCxnSpPr>
          <p:spPr>
            <a:xfrm>
              <a:off x="10066020" y="4518660"/>
              <a:ext cx="133350" cy="2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1" name="Group 190">
            <a:extLst>
              <a:ext uri="{FF2B5EF4-FFF2-40B4-BE49-F238E27FC236}">
                <a16:creationId xmlns:a16="http://schemas.microsoft.com/office/drawing/2014/main" id="{278A3511-D2F9-7D60-3682-9D0101E8BAD3}"/>
              </a:ext>
            </a:extLst>
          </p:cNvPr>
          <p:cNvGrpSpPr/>
          <p:nvPr/>
        </p:nvGrpSpPr>
        <p:grpSpPr>
          <a:xfrm>
            <a:off x="6073374" y="5243319"/>
            <a:ext cx="487680" cy="218440"/>
            <a:chOff x="9711690" y="4302760"/>
            <a:chExt cx="487680" cy="218440"/>
          </a:xfrm>
        </p:grpSpPr>
        <p:cxnSp>
          <p:nvCxnSpPr>
            <p:cNvPr id="192" name="Straight Connector 191">
              <a:extLst>
                <a:ext uri="{FF2B5EF4-FFF2-40B4-BE49-F238E27FC236}">
                  <a16:creationId xmlns:a16="http://schemas.microsoft.com/office/drawing/2014/main" id="{DEF6BED2-8A7D-18C5-B6E8-BA4365D82A8D}"/>
                </a:ext>
              </a:extLst>
            </p:cNvPr>
            <p:cNvCxnSpPr>
              <a:cxnSpLocks/>
            </p:cNvCxnSpPr>
            <p:nvPr/>
          </p:nvCxnSpPr>
          <p:spPr>
            <a:xfrm flipV="1">
              <a:off x="9955530" y="4302760"/>
              <a:ext cx="1905" cy="116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80DEA5ED-B540-A8C4-8CA7-CB3613E0705B}"/>
                </a:ext>
              </a:extLst>
            </p:cNvPr>
            <p:cNvCxnSpPr>
              <a:cxnSpLocks/>
            </p:cNvCxnSpPr>
            <p:nvPr/>
          </p:nvCxnSpPr>
          <p:spPr>
            <a:xfrm flipV="1">
              <a:off x="10033658" y="4365996"/>
              <a:ext cx="97545" cy="83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53530C53-34B4-07B4-087C-139D95FCDF73}"/>
                </a:ext>
              </a:extLst>
            </p:cNvPr>
            <p:cNvCxnSpPr>
              <a:cxnSpLocks/>
            </p:cNvCxnSpPr>
            <p:nvPr/>
          </p:nvCxnSpPr>
          <p:spPr>
            <a:xfrm flipH="1" flipV="1">
              <a:off x="9783667" y="4365996"/>
              <a:ext cx="93735" cy="833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7AD1278D-49AD-3303-97CF-EA05813D6383}"/>
                </a:ext>
              </a:extLst>
            </p:cNvPr>
            <p:cNvCxnSpPr>
              <a:cxnSpLocks/>
            </p:cNvCxnSpPr>
            <p:nvPr/>
          </p:nvCxnSpPr>
          <p:spPr>
            <a:xfrm>
              <a:off x="9711690" y="4518660"/>
              <a:ext cx="133350" cy="2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0DB1F64B-AF97-FB39-C62D-35E27B05BAF8}"/>
                </a:ext>
              </a:extLst>
            </p:cNvPr>
            <p:cNvCxnSpPr>
              <a:cxnSpLocks/>
            </p:cNvCxnSpPr>
            <p:nvPr/>
          </p:nvCxnSpPr>
          <p:spPr>
            <a:xfrm>
              <a:off x="10066020" y="4518660"/>
              <a:ext cx="133350" cy="2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97" name="TextBox 196">
            <a:extLst>
              <a:ext uri="{FF2B5EF4-FFF2-40B4-BE49-F238E27FC236}">
                <a16:creationId xmlns:a16="http://schemas.microsoft.com/office/drawing/2014/main" id="{20ADBBCE-BDD0-DD8E-E2CA-784E840D172B}"/>
              </a:ext>
            </a:extLst>
          </p:cNvPr>
          <p:cNvSpPr txBox="1"/>
          <p:nvPr/>
        </p:nvSpPr>
        <p:spPr>
          <a:xfrm>
            <a:off x="3417604" y="5118378"/>
            <a:ext cx="1021080" cy="369332"/>
          </a:xfrm>
          <a:prstGeom prst="rect">
            <a:avLst/>
          </a:prstGeom>
          <a:noFill/>
        </p:spPr>
        <p:txBody>
          <a:bodyPr wrap="square" rtlCol="0">
            <a:spAutoFit/>
          </a:bodyPr>
          <a:lstStyle/>
          <a:p>
            <a:r>
              <a:rPr lang="en-US" dirty="0"/>
              <a:t>0.00 </a:t>
            </a:r>
            <a:r>
              <a:rPr lang="da-DK" dirty="0"/>
              <a:t>s</a:t>
            </a:r>
            <a:endParaRPr lang="en-US" dirty="0"/>
          </a:p>
        </p:txBody>
      </p:sp>
      <p:sp>
        <p:nvSpPr>
          <p:cNvPr id="204" name="TextBox 203">
            <a:extLst>
              <a:ext uri="{FF2B5EF4-FFF2-40B4-BE49-F238E27FC236}">
                <a16:creationId xmlns:a16="http://schemas.microsoft.com/office/drawing/2014/main" id="{AB5118B3-6294-AF71-FFCB-7485B1DD16B9}"/>
              </a:ext>
            </a:extLst>
          </p:cNvPr>
          <p:cNvSpPr txBox="1"/>
          <p:nvPr/>
        </p:nvSpPr>
        <p:spPr>
          <a:xfrm>
            <a:off x="3417604" y="5118378"/>
            <a:ext cx="1021080" cy="369332"/>
          </a:xfrm>
          <a:prstGeom prst="rect">
            <a:avLst/>
          </a:prstGeom>
          <a:noFill/>
        </p:spPr>
        <p:txBody>
          <a:bodyPr wrap="square" rtlCol="0">
            <a:spAutoFit/>
          </a:bodyPr>
          <a:lstStyle/>
          <a:p>
            <a:r>
              <a:rPr lang="en-US" dirty="0"/>
              <a:t>0.10 </a:t>
            </a:r>
            <a:r>
              <a:rPr lang="da-DK" dirty="0"/>
              <a:t>s</a:t>
            </a:r>
            <a:endParaRPr lang="en-US" dirty="0"/>
          </a:p>
        </p:txBody>
      </p:sp>
      <p:sp>
        <p:nvSpPr>
          <p:cNvPr id="208" name="TextBox 207">
            <a:extLst>
              <a:ext uri="{FF2B5EF4-FFF2-40B4-BE49-F238E27FC236}">
                <a16:creationId xmlns:a16="http://schemas.microsoft.com/office/drawing/2014/main" id="{5D62DFAB-2E0C-43FF-F044-6755283677B1}"/>
              </a:ext>
            </a:extLst>
          </p:cNvPr>
          <p:cNvSpPr txBox="1"/>
          <p:nvPr/>
        </p:nvSpPr>
        <p:spPr>
          <a:xfrm>
            <a:off x="3417604" y="5118378"/>
            <a:ext cx="1021080" cy="369332"/>
          </a:xfrm>
          <a:prstGeom prst="rect">
            <a:avLst/>
          </a:prstGeom>
          <a:noFill/>
        </p:spPr>
        <p:txBody>
          <a:bodyPr wrap="square" rtlCol="0">
            <a:spAutoFit/>
          </a:bodyPr>
          <a:lstStyle/>
          <a:p>
            <a:r>
              <a:rPr lang="en-US" dirty="0"/>
              <a:t>0.20 </a:t>
            </a:r>
            <a:r>
              <a:rPr lang="da-DK" dirty="0"/>
              <a:t>s</a:t>
            </a:r>
            <a:endParaRPr lang="en-US" dirty="0"/>
          </a:p>
        </p:txBody>
      </p:sp>
      <p:sp>
        <p:nvSpPr>
          <p:cNvPr id="224" name="TextBox 223">
            <a:extLst>
              <a:ext uri="{FF2B5EF4-FFF2-40B4-BE49-F238E27FC236}">
                <a16:creationId xmlns:a16="http://schemas.microsoft.com/office/drawing/2014/main" id="{5EF52582-B49A-982C-4E27-84356D3CE8AC}"/>
              </a:ext>
            </a:extLst>
          </p:cNvPr>
          <p:cNvSpPr txBox="1"/>
          <p:nvPr/>
        </p:nvSpPr>
        <p:spPr>
          <a:xfrm>
            <a:off x="3417604" y="4467168"/>
            <a:ext cx="1021080" cy="369332"/>
          </a:xfrm>
          <a:prstGeom prst="rect">
            <a:avLst/>
          </a:prstGeom>
          <a:noFill/>
        </p:spPr>
        <p:txBody>
          <a:bodyPr wrap="square" rtlCol="0">
            <a:spAutoFit/>
          </a:bodyPr>
          <a:lstStyle/>
          <a:p>
            <a:r>
              <a:rPr lang="en-US" dirty="0"/>
              <a:t>0.00 </a:t>
            </a:r>
            <a:r>
              <a:rPr lang="da-DK" dirty="0"/>
              <a:t>s</a:t>
            </a:r>
            <a:endParaRPr lang="en-US" dirty="0"/>
          </a:p>
        </p:txBody>
      </p:sp>
      <p:sp>
        <p:nvSpPr>
          <p:cNvPr id="225" name="TextBox 224">
            <a:extLst>
              <a:ext uri="{FF2B5EF4-FFF2-40B4-BE49-F238E27FC236}">
                <a16:creationId xmlns:a16="http://schemas.microsoft.com/office/drawing/2014/main" id="{65D91F5B-6C3D-729B-3771-A2DB3801145A}"/>
              </a:ext>
            </a:extLst>
          </p:cNvPr>
          <p:cNvSpPr txBox="1"/>
          <p:nvPr/>
        </p:nvSpPr>
        <p:spPr>
          <a:xfrm>
            <a:off x="3417604" y="4467168"/>
            <a:ext cx="1021080" cy="369332"/>
          </a:xfrm>
          <a:prstGeom prst="rect">
            <a:avLst/>
          </a:prstGeom>
          <a:noFill/>
        </p:spPr>
        <p:txBody>
          <a:bodyPr wrap="square" rtlCol="0">
            <a:spAutoFit/>
          </a:bodyPr>
          <a:lstStyle/>
          <a:p>
            <a:r>
              <a:rPr lang="en-US" dirty="0"/>
              <a:t>0.10 </a:t>
            </a:r>
            <a:r>
              <a:rPr lang="da-DK" dirty="0"/>
              <a:t>s</a:t>
            </a:r>
            <a:endParaRPr lang="en-US" dirty="0"/>
          </a:p>
        </p:txBody>
      </p:sp>
      <p:sp>
        <p:nvSpPr>
          <p:cNvPr id="226" name="TextBox 225">
            <a:extLst>
              <a:ext uri="{FF2B5EF4-FFF2-40B4-BE49-F238E27FC236}">
                <a16:creationId xmlns:a16="http://schemas.microsoft.com/office/drawing/2014/main" id="{1F02FFED-48A7-2226-026D-14C24A4F972A}"/>
              </a:ext>
            </a:extLst>
          </p:cNvPr>
          <p:cNvSpPr txBox="1"/>
          <p:nvPr/>
        </p:nvSpPr>
        <p:spPr>
          <a:xfrm>
            <a:off x="3417604" y="4467168"/>
            <a:ext cx="1021080" cy="369332"/>
          </a:xfrm>
          <a:prstGeom prst="rect">
            <a:avLst/>
          </a:prstGeom>
          <a:noFill/>
        </p:spPr>
        <p:txBody>
          <a:bodyPr wrap="square" rtlCol="0">
            <a:spAutoFit/>
          </a:bodyPr>
          <a:lstStyle/>
          <a:p>
            <a:r>
              <a:rPr lang="en-US" dirty="0"/>
              <a:t>0.20 </a:t>
            </a:r>
            <a:r>
              <a:rPr lang="da-DK" dirty="0"/>
              <a:t>s</a:t>
            </a:r>
            <a:endParaRPr lang="en-US" dirty="0"/>
          </a:p>
        </p:txBody>
      </p:sp>
      <p:sp>
        <p:nvSpPr>
          <p:cNvPr id="227" name="TextBox 226">
            <a:extLst>
              <a:ext uri="{FF2B5EF4-FFF2-40B4-BE49-F238E27FC236}">
                <a16:creationId xmlns:a16="http://schemas.microsoft.com/office/drawing/2014/main" id="{661AB1F6-5563-B303-BA63-E70EAA42E546}"/>
              </a:ext>
            </a:extLst>
          </p:cNvPr>
          <p:cNvSpPr txBox="1"/>
          <p:nvPr/>
        </p:nvSpPr>
        <p:spPr>
          <a:xfrm>
            <a:off x="3417604" y="4467168"/>
            <a:ext cx="1021080" cy="369332"/>
          </a:xfrm>
          <a:prstGeom prst="rect">
            <a:avLst/>
          </a:prstGeom>
          <a:noFill/>
        </p:spPr>
        <p:txBody>
          <a:bodyPr wrap="square" rtlCol="0">
            <a:spAutoFit/>
          </a:bodyPr>
          <a:lstStyle/>
          <a:p>
            <a:r>
              <a:rPr lang="en-US" dirty="0"/>
              <a:t>0.30 </a:t>
            </a:r>
            <a:r>
              <a:rPr lang="da-DK" dirty="0"/>
              <a:t>s</a:t>
            </a:r>
            <a:endParaRPr lang="en-US" dirty="0"/>
          </a:p>
        </p:txBody>
      </p:sp>
      <p:sp>
        <p:nvSpPr>
          <p:cNvPr id="228" name="TextBox 227">
            <a:extLst>
              <a:ext uri="{FF2B5EF4-FFF2-40B4-BE49-F238E27FC236}">
                <a16:creationId xmlns:a16="http://schemas.microsoft.com/office/drawing/2014/main" id="{A6A4689A-31AE-900E-E16E-62178A8F23E7}"/>
              </a:ext>
            </a:extLst>
          </p:cNvPr>
          <p:cNvSpPr txBox="1"/>
          <p:nvPr/>
        </p:nvSpPr>
        <p:spPr>
          <a:xfrm>
            <a:off x="3417604" y="4467168"/>
            <a:ext cx="1021080" cy="369332"/>
          </a:xfrm>
          <a:prstGeom prst="rect">
            <a:avLst/>
          </a:prstGeom>
          <a:noFill/>
        </p:spPr>
        <p:txBody>
          <a:bodyPr wrap="square" rtlCol="0">
            <a:spAutoFit/>
          </a:bodyPr>
          <a:lstStyle/>
          <a:p>
            <a:r>
              <a:rPr lang="en-US" dirty="0"/>
              <a:t>0.40 </a:t>
            </a:r>
            <a:r>
              <a:rPr lang="da-DK" dirty="0"/>
              <a:t>s</a:t>
            </a:r>
            <a:endParaRPr lang="en-US" dirty="0"/>
          </a:p>
        </p:txBody>
      </p:sp>
      <p:sp>
        <p:nvSpPr>
          <p:cNvPr id="229" name="TextBox 228">
            <a:extLst>
              <a:ext uri="{FF2B5EF4-FFF2-40B4-BE49-F238E27FC236}">
                <a16:creationId xmlns:a16="http://schemas.microsoft.com/office/drawing/2014/main" id="{7D6453F5-EDAB-CF80-4958-354779C1BD20}"/>
              </a:ext>
            </a:extLst>
          </p:cNvPr>
          <p:cNvSpPr txBox="1"/>
          <p:nvPr/>
        </p:nvSpPr>
        <p:spPr>
          <a:xfrm>
            <a:off x="4853280" y="5133197"/>
            <a:ext cx="1021080" cy="369332"/>
          </a:xfrm>
          <a:prstGeom prst="rect">
            <a:avLst/>
          </a:prstGeom>
          <a:noFill/>
        </p:spPr>
        <p:txBody>
          <a:bodyPr wrap="square" rtlCol="0">
            <a:spAutoFit/>
          </a:bodyPr>
          <a:lstStyle/>
          <a:p>
            <a:r>
              <a:rPr lang="en-US" dirty="0"/>
              <a:t>0.50 </a:t>
            </a:r>
            <a:r>
              <a:rPr lang="da-DK" dirty="0"/>
              <a:t>s</a:t>
            </a:r>
            <a:endParaRPr lang="en-US" dirty="0"/>
          </a:p>
        </p:txBody>
      </p:sp>
      <p:sp>
        <p:nvSpPr>
          <p:cNvPr id="230" name="TextBox 229">
            <a:extLst>
              <a:ext uri="{FF2B5EF4-FFF2-40B4-BE49-F238E27FC236}">
                <a16:creationId xmlns:a16="http://schemas.microsoft.com/office/drawing/2014/main" id="{08EB7539-C50D-AFC0-3BAF-140555EBB0DC}"/>
              </a:ext>
            </a:extLst>
          </p:cNvPr>
          <p:cNvSpPr txBox="1"/>
          <p:nvPr/>
        </p:nvSpPr>
        <p:spPr>
          <a:xfrm>
            <a:off x="4853280" y="5133197"/>
            <a:ext cx="1021080" cy="369332"/>
          </a:xfrm>
          <a:prstGeom prst="rect">
            <a:avLst/>
          </a:prstGeom>
          <a:noFill/>
        </p:spPr>
        <p:txBody>
          <a:bodyPr wrap="square" rtlCol="0">
            <a:spAutoFit/>
          </a:bodyPr>
          <a:lstStyle/>
          <a:p>
            <a:r>
              <a:rPr lang="en-US" dirty="0"/>
              <a:t>0.60 </a:t>
            </a:r>
            <a:r>
              <a:rPr lang="da-DK" dirty="0"/>
              <a:t>s</a:t>
            </a:r>
            <a:endParaRPr lang="en-US" dirty="0"/>
          </a:p>
        </p:txBody>
      </p:sp>
      <p:sp>
        <p:nvSpPr>
          <p:cNvPr id="231" name="TextBox 230">
            <a:extLst>
              <a:ext uri="{FF2B5EF4-FFF2-40B4-BE49-F238E27FC236}">
                <a16:creationId xmlns:a16="http://schemas.microsoft.com/office/drawing/2014/main" id="{95AE2927-86CF-FECE-9F0B-504B026DA49F}"/>
              </a:ext>
            </a:extLst>
          </p:cNvPr>
          <p:cNvSpPr txBox="1"/>
          <p:nvPr/>
        </p:nvSpPr>
        <p:spPr>
          <a:xfrm>
            <a:off x="4853280" y="5133197"/>
            <a:ext cx="1021080" cy="369332"/>
          </a:xfrm>
          <a:prstGeom prst="rect">
            <a:avLst/>
          </a:prstGeom>
          <a:noFill/>
        </p:spPr>
        <p:txBody>
          <a:bodyPr wrap="square" rtlCol="0">
            <a:spAutoFit/>
          </a:bodyPr>
          <a:lstStyle/>
          <a:p>
            <a:r>
              <a:rPr lang="en-US" dirty="0"/>
              <a:t>0.00 </a:t>
            </a:r>
            <a:r>
              <a:rPr lang="da-DK" dirty="0"/>
              <a:t>s</a:t>
            </a:r>
            <a:endParaRPr lang="en-US" dirty="0"/>
          </a:p>
        </p:txBody>
      </p:sp>
      <p:sp>
        <p:nvSpPr>
          <p:cNvPr id="232" name="TextBox 231">
            <a:extLst>
              <a:ext uri="{FF2B5EF4-FFF2-40B4-BE49-F238E27FC236}">
                <a16:creationId xmlns:a16="http://schemas.microsoft.com/office/drawing/2014/main" id="{16E91563-8C5F-0B2B-EAA0-4DC8AF0DA330}"/>
              </a:ext>
            </a:extLst>
          </p:cNvPr>
          <p:cNvSpPr txBox="1"/>
          <p:nvPr/>
        </p:nvSpPr>
        <p:spPr>
          <a:xfrm>
            <a:off x="4853280" y="5133197"/>
            <a:ext cx="1021080" cy="369332"/>
          </a:xfrm>
          <a:prstGeom prst="rect">
            <a:avLst/>
          </a:prstGeom>
          <a:noFill/>
        </p:spPr>
        <p:txBody>
          <a:bodyPr wrap="square" rtlCol="0">
            <a:spAutoFit/>
          </a:bodyPr>
          <a:lstStyle/>
          <a:p>
            <a:r>
              <a:rPr lang="en-US" dirty="0"/>
              <a:t>0.10 </a:t>
            </a:r>
            <a:r>
              <a:rPr lang="da-DK" dirty="0"/>
              <a:t>s</a:t>
            </a:r>
            <a:endParaRPr lang="en-US" dirty="0"/>
          </a:p>
        </p:txBody>
      </p:sp>
      <p:sp>
        <p:nvSpPr>
          <p:cNvPr id="233" name="TextBox 232">
            <a:extLst>
              <a:ext uri="{FF2B5EF4-FFF2-40B4-BE49-F238E27FC236}">
                <a16:creationId xmlns:a16="http://schemas.microsoft.com/office/drawing/2014/main" id="{0F85C097-9833-D8FA-9408-E064346DEB1F}"/>
              </a:ext>
            </a:extLst>
          </p:cNvPr>
          <p:cNvSpPr txBox="1"/>
          <p:nvPr/>
        </p:nvSpPr>
        <p:spPr>
          <a:xfrm>
            <a:off x="4853280" y="5133197"/>
            <a:ext cx="1021080" cy="369332"/>
          </a:xfrm>
          <a:prstGeom prst="rect">
            <a:avLst/>
          </a:prstGeom>
          <a:noFill/>
        </p:spPr>
        <p:txBody>
          <a:bodyPr wrap="square" rtlCol="0">
            <a:spAutoFit/>
          </a:bodyPr>
          <a:lstStyle/>
          <a:p>
            <a:r>
              <a:rPr lang="en-US" dirty="0"/>
              <a:t>0.20 </a:t>
            </a:r>
            <a:r>
              <a:rPr lang="da-DK" dirty="0"/>
              <a:t>s</a:t>
            </a:r>
            <a:endParaRPr lang="en-US" dirty="0"/>
          </a:p>
        </p:txBody>
      </p:sp>
      <p:sp>
        <p:nvSpPr>
          <p:cNvPr id="234" name="TextBox 233">
            <a:extLst>
              <a:ext uri="{FF2B5EF4-FFF2-40B4-BE49-F238E27FC236}">
                <a16:creationId xmlns:a16="http://schemas.microsoft.com/office/drawing/2014/main" id="{B5FB5CD7-F5F6-2AA4-E0E5-4293FE371269}"/>
              </a:ext>
            </a:extLst>
          </p:cNvPr>
          <p:cNvSpPr txBox="1"/>
          <p:nvPr/>
        </p:nvSpPr>
        <p:spPr>
          <a:xfrm>
            <a:off x="4853280" y="5133197"/>
            <a:ext cx="1021080" cy="369332"/>
          </a:xfrm>
          <a:prstGeom prst="rect">
            <a:avLst/>
          </a:prstGeom>
          <a:noFill/>
        </p:spPr>
        <p:txBody>
          <a:bodyPr wrap="square" rtlCol="0">
            <a:spAutoFit/>
          </a:bodyPr>
          <a:lstStyle/>
          <a:p>
            <a:r>
              <a:rPr lang="en-US" dirty="0"/>
              <a:t>0.30 </a:t>
            </a:r>
            <a:r>
              <a:rPr lang="da-DK" dirty="0"/>
              <a:t>s</a:t>
            </a:r>
            <a:endParaRPr lang="en-US" dirty="0"/>
          </a:p>
        </p:txBody>
      </p:sp>
      <p:sp>
        <p:nvSpPr>
          <p:cNvPr id="235" name="TextBox 234">
            <a:extLst>
              <a:ext uri="{FF2B5EF4-FFF2-40B4-BE49-F238E27FC236}">
                <a16:creationId xmlns:a16="http://schemas.microsoft.com/office/drawing/2014/main" id="{CE33407B-62EA-F572-5386-AC78EF6A0AE2}"/>
              </a:ext>
            </a:extLst>
          </p:cNvPr>
          <p:cNvSpPr txBox="1"/>
          <p:nvPr/>
        </p:nvSpPr>
        <p:spPr>
          <a:xfrm>
            <a:off x="4853280" y="5133197"/>
            <a:ext cx="1021080" cy="369332"/>
          </a:xfrm>
          <a:prstGeom prst="rect">
            <a:avLst/>
          </a:prstGeom>
          <a:noFill/>
        </p:spPr>
        <p:txBody>
          <a:bodyPr wrap="square" rtlCol="0">
            <a:spAutoFit/>
          </a:bodyPr>
          <a:lstStyle/>
          <a:p>
            <a:r>
              <a:rPr lang="en-US" dirty="0"/>
              <a:t>0.40 </a:t>
            </a:r>
            <a:r>
              <a:rPr lang="da-DK" dirty="0"/>
              <a:t>s</a:t>
            </a:r>
            <a:endParaRPr lang="en-US" dirty="0"/>
          </a:p>
        </p:txBody>
      </p:sp>
      <p:sp>
        <p:nvSpPr>
          <p:cNvPr id="243" name="TextBox 242">
            <a:extLst>
              <a:ext uri="{FF2B5EF4-FFF2-40B4-BE49-F238E27FC236}">
                <a16:creationId xmlns:a16="http://schemas.microsoft.com/office/drawing/2014/main" id="{50ED91DF-3BD3-DBE3-77D1-47F5727291F4}"/>
              </a:ext>
            </a:extLst>
          </p:cNvPr>
          <p:cNvSpPr txBox="1"/>
          <p:nvPr/>
        </p:nvSpPr>
        <p:spPr>
          <a:xfrm>
            <a:off x="4853280" y="5133197"/>
            <a:ext cx="1021080" cy="369332"/>
          </a:xfrm>
          <a:prstGeom prst="rect">
            <a:avLst/>
          </a:prstGeom>
          <a:noFill/>
        </p:spPr>
        <p:txBody>
          <a:bodyPr wrap="square" rtlCol="0">
            <a:spAutoFit/>
          </a:bodyPr>
          <a:lstStyle/>
          <a:p>
            <a:r>
              <a:rPr lang="en-US" dirty="0"/>
              <a:t>0.70 </a:t>
            </a:r>
            <a:r>
              <a:rPr lang="da-DK" dirty="0"/>
              <a:t>s</a:t>
            </a:r>
            <a:endParaRPr lang="en-US" dirty="0"/>
          </a:p>
        </p:txBody>
      </p:sp>
      <p:sp>
        <p:nvSpPr>
          <p:cNvPr id="244" name="TextBox 243">
            <a:extLst>
              <a:ext uri="{FF2B5EF4-FFF2-40B4-BE49-F238E27FC236}">
                <a16:creationId xmlns:a16="http://schemas.microsoft.com/office/drawing/2014/main" id="{C62829AC-6FA4-1D71-FC26-6840942202C2}"/>
              </a:ext>
            </a:extLst>
          </p:cNvPr>
          <p:cNvSpPr txBox="1"/>
          <p:nvPr/>
        </p:nvSpPr>
        <p:spPr>
          <a:xfrm>
            <a:off x="4853280" y="5133197"/>
            <a:ext cx="1021080" cy="369332"/>
          </a:xfrm>
          <a:prstGeom prst="rect">
            <a:avLst/>
          </a:prstGeom>
          <a:noFill/>
        </p:spPr>
        <p:txBody>
          <a:bodyPr wrap="square" rtlCol="0">
            <a:spAutoFit/>
          </a:bodyPr>
          <a:lstStyle/>
          <a:p>
            <a:r>
              <a:rPr lang="en-US" dirty="0"/>
              <a:t>0.80 </a:t>
            </a:r>
            <a:r>
              <a:rPr lang="da-DK" dirty="0"/>
              <a:t>s</a:t>
            </a:r>
            <a:endParaRPr lang="en-US" dirty="0"/>
          </a:p>
        </p:txBody>
      </p:sp>
      <p:sp>
        <p:nvSpPr>
          <p:cNvPr id="245" name="TextBox 244">
            <a:extLst>
              <a:ext uri="{FF2B5EF4-FFF2-40B4-BE49-F238E27FC236}">
                <a16:creationId xmlns:a16="http://schemas.microsoft.com/office/drawing/2014/main" id="{52CDFAD8-FF47-9193-9CB7-6D41AC529FAE}"/>
              </a:ext>
            </a:extLst>
          </p:cNvPr>
          <p:cNvSpPr txBox="1"/>
          <p:nvPr/>
        </p:nvSpPr>
        <p:spPr>
          <a:xfrm>
            <a:off x="4853280" y="5133197"/>
            <a:ext cx="1021080" cy="369332"/>
          </a:xfrm>
          <a:prstGeom prst="rect">
            <a:avLst/>
          </a:prstGeom>
          <a:noFill/>
        </p:spPr>
        <p:txBody>
          <a:bodyPr wrap="square" rtlCol="0">
            <a:spAutoFit/>
          </a:bodyPr>
          <a:lstStyle/>
          <a:p>
            <a:r>
              <a:rPr lang="en-US" dirty="0"/>
              <a:t>0.90 </a:t>
            </a:r>
            <a:r>
              <a:rPr lang="da-DK" dirty="0"/>
              <a:t>s</a:t>
            </a:r>
            <a:endParaRPr lang="en-US" dirty="0"/>
          </a:p>
        </p:txBody>
      </p:sp>
      <p:sp>
        <p:nvSpPr>
          <p:cNvPr id="246" name="TextBox 245">
            <a:extLst>
              <a:ext uri="{FF2B5EF4-FFF2-40B4-BE49-F238E27FC236}">
                <a16:creationId xmlns:a16="http://schemas.microsoft.com/office/drawing/2014/main" id="{6DA89F10-BF69-4529-2613-D358B21FA6A6}"/>
              </a:ext>
            </a:extLst>
          </p:cNvPr>
          <p:cNvSpPr txBox="1"/>
          <p:nvPr/>
        </p:nvSpPr>
        <p:spPr>
          <a:xfrm>
            <a:off x="4853280" y="5133197"/>
            <a:ext cx="1021080" cy="369332"/>
          </a:xfrm>
          <a:prstGeom prst="rect">
            <a:avLst/>
          </a:prstGeom>
          <a:noFill/>
        </p:spPr>
        <p:txBody>
          <a:bodyPr wrap="square" rtlCol="0">
            <a:spAutoFit/>
          </a:bodyPr>
          <a:lstStyle/>
          <a:p>
            <a:r>
              <a:rPr lang="en-US" dirty="0"/>
              <a:t>1.00 </a:t>
            </a:r>
            <a:r>
              <a:rPr lang="da-DK" dirty="0"/>
              <a:t>s</a:t>
            </a:r>
            <a:endParaRPr lang="en-US" dirty="0"/>
          </a:p>
        </p:txBody>
      </p:sp>
      <p:sp>
        <p:nvSpPr>
          <p:cNvPr id="258" name="TextBox 257">
            <a:extLst>
              <a:ext uri="{FF2B5EF4-FFF2-40B4-BE49-F238E27FC236}">
                <a16:creationId xmlns:a16="http://schemas.microsoft.com/office/drawing/2014/main" id="{E652D182-1119-9615-EEF5-11091ED0EC87}"/>
              </a:ext>
            </a:extLst>
          </p:cNvPr>
          <p:cNvSpPr txBox="1"/>
          <p:nvPr/>
        </p:nvSpPr>
        <p:spPr>
          <a:xfrm>
            <a:off x="5975420" y="5469428"/>
            <a:ext cx="1021080" cy="369332"/>
          </a:xfrm>
          <a:prstGeom prst="rect">
            <a:avLst/>
          </a:prstGeom>
          <a:noFill/>
        </p:spPr>
        <p:txBody>
          <a:bodyPr wrap="square" rtlCol="0">
            <a:spAutoFit/>
          </a:bodyPr>
          <a:lstStyle/>
          <a:p>
            <a:r>
              <a:rPr lang="en-US" dirty="0"/>
              <a:t>0.50 </a:t>
            </a:r>
            <a:r>
              <a:rPr lang="da-DK" dirty="0"/>
              <a:t>s</a:t>
            </a:r>
            <a:endParaRPr lang="en-US" dirty="0"/>
          </a:p>
        </p:txBody>
      </p:sp>
      <p:sp>
        <p:nvSpPr>
          <p:cNvPr id="259" name="TextBox 258">
            <a:extLst>
              <a:ext uri="{FF2B5EF4-FFF2-40B4-BE49-F238E27FC236}">
                <a16:creationId xmlns:a16="http://schemas.microsoft.com/office/drawing/2014/main" id="{D711B103-8876-1387-2030-AFEE61680D3B}"/>
              </a:ext>
            </a:extLst>
          </p:cNvPr>
          <p:cNvSpPr txBox="1"/>
          <p:nvPr/>
        </p:nvSpPr>
        <p:spPr>
          <a:xfrm>
            <a:off x="5975420" y="5469428"/>
            <a:ext cx="1021080" cy="369332"/>
          </a:xfrm>
          <a:prstGeom prst="rect">
            <a:avLst/>
          </a:prstGeom>
          <a:noFill/>
        </p:spPr>
        <p:txBody>
          <a:bodyPr wrap="square" rtlCol="0">
            <a:spAutoFit/>
          </a:bodyPr>
          <a:lstStyle/>
          <a:p>
            <a:r>
              <a:rPr lang="en-US" dirty="0"/>
              <a:t>0.60 </a:t>
            </a:r>
            <a:r>
              <a:rPr lang="da-DK" dirty="0"/>
              <a:t>s</a:t>
            </a:r>
            <a:endParaRPr lang="en-US" dirty="0"/>
          </a:p>
        </p:txBody>
      </p:sp>
      <p:sp>
        <p:nvSpPr>
          <p:cNvPr id="260" name="TextBox 259">
            <a:extLst>
              <a:ext uri="{FF2B5EF4-FFF2-40B4-BE49-F238E27FC236}">
                <a16:creationId xmlns:a16="http://schemas.microsoft.com/office/drawing/2014/main" id="{CEC46EBE-D9DD-AF62-8666-0CF2699FCB9B}"/>
              </a:ext>
            </a:extLst>
          </p:cNvPr>
          <p:cNvSpPr txBox="1"/>
          <p:nvPr/>
        </p:nvSpPr>
        <p:spPr>
          <a:xfrm>
            <a:off x="5975420" y="5469428"/>
            <a:ext cx="1021080" cy="369332"/>
          </a:xfrm>
          <a:prstGeom prst="rect">
            <a:avLst/>
          </a:prstGeom>
          <a:noFill/>
        </p:spPr>
        <p:txBody>
          <a:bodyPr wrap="square" rtlCol="0">
            <a:spAutoFit/>
          </a:bodyPr>
          <a:lstStyle/>
          <a:p>
            <a:r>
              <a:rPr lang="en-US" dirty="0"/>
              <a:t>0.00 </a:t>
            </a:r>
            <a:r>
              <a:rPr lang="da-DK" dirty="0"/>
              <a:t>s</a:t>
            </a:r>
            <a:endParaRPr lang="en-US" dirty="0"/>
          </a:p>
        </p:txBody>
      </p:sp>
      <p:sp>
        <p:nvSpPr>
          <p:cNvPr id="261" name="TextBox 260">
            <a:extLst>
              <a:ext uri="{FF2B5EF4-FFF2-40B4-BE49-F238E27FC236}">
                <a16:creationId xmlns:a16="http://schemas.microsoft.com/office/drawing/2014/main" id="{16DA2459-48BD-A99F-06FB-596B12658B1C}"/>
              </a:ext>
            </a:extLst>
          </p:cNvPr>
          <p:cNvSpPr txBox="1"/>
          <p:nvPr/>
        </p:nvSpPr>
        <p:spPr>
          <a:xfrm>
            <a:off x="5975420" y="5469428"/>
            <a:ext cx="1021080" cy="369332"/>
          </a:xfrm>
          <a:prstGeom prst="rect">
            <a:avLst/>
          </a:prstGeom>
          <a:noFill/>
        </p:spPr>
        <p:txBody>
          <a:bodyPr wrap="square" rtlCol="0">
            <a:spAutoFit/>
          </a:bodyPr>
          <a:lstStyle/>
          <a:p>
            <a:r>
              <a:rPr lang="en-US" dirty="0"/>
              <a:t>0.10 </a:t>
            </a:r>
            <a:r>
              <a:rPr lang="da-DK" dirty="0"/>
              <a:t>s</a:t>
            </a:r>
            <a:endParaRPr lang="en-US" dirty="0"/>
          </a:p>
        </p:txBody>
      </p:sp>
      <p:sp>
        <p:nvSpPr>
          <p:cNvPr id="262" name="TextBox 261">
            <a:extLst>
              <a:ext uri="{FF2B5EF4-FFF2-40B4-BE49-F238E27FC236}">
                <a16:creationId xmlns:a16="http://schemas.microsoft.com/office/drawing/2014/main" id="{8EACC52B-828F-C712-9F25-2C2AA5324EE9}"/>
              </a:ext>
            </a:extLst>
          </p:cNvPr>
          <p:cNvSpPr txBox="1"/>
          <p:nvPr/>
        </p:nvSpPr>
        <p:spPr>
          <a:xfrm>
            <a:off x="5975420" y="5469428"/>
            <a:ext cx="1021080" cy="369332"/>
          </a:xfrm>
          <a:prstGeom prst="rect">
            <a:avLst/>
          </a:prstGeom>
          <a:noFill/>
        </p:spPr>
        <p:txBody>
          <a:bodyPr wrap="square" rtlCol="0">
            <a:spAutoFit/>
          </a:bodyPr>
          <a:lstStyle/>
          <a:p>
            <a:r>
              <a:rPr lang="en-US" dirty="0"/>
              <a:t>0.20 </a:t>
            </a:r>
            <a:r>
              <a:rPr lang="da-DK" dirty="0"/>
              <a:t>s</a:t>
            </a:r>
            <a:endParaRPr lang="en-US" dirty="0"/>
          </a:p>
        </p:txBody>
      </p:sp>
      <p:sp>
        <p:nvSpPr>
          <p:cNvPr id="263" name="TextBox 262">
            <a:extLst>
              <a:ext uri="{FF2B5EF4-FFF2-40B4-BE49-F238E27FC236}">
                <a16:creationId xmlns:a16="http://schemas.microsoft.com/office/drawing/2014/main" id="{EFAD9A82-78A3-B084-CC5B-1EA5DB263A6F}"/>
              </a:ext>
            </a:extLst>
          </p:cNvPr>
          <p:cNvSpPr txBox="1"/>
          <p:nvPr/>
        </p:nvSpPr>
        <p:spPr>
          <a:xfrm>
            <a:off x="5975420" y="5469428"/>
            <a:ext cx="1021080" cy="369332"/>
          </a:xfrm>
          <a:prstGeom prst="rect">
            <a:avLst/>
          </a:prstGeom>
          <a:noFill/>
        </p:spPr>
        <p:txBody>
          <a:bodyPr wrap="square" rtlCol="0">
            <a:spAutoFit/>
          </a:bodyPr>
          <a:lstStyle/>
          <a:p>
            <a:r>
              <a:rPr lang="en-US" dirty="0"/>
              <a:t>0.30 </a:t>
            </a:r>
            <a:r>
              <a:rPr lang="da-DK" dirty="0"/>
              <a:t>s</a:t>
            </a:r>
            <a:endParaRPr lang="en-US" dirty="0"/>
          </a:p>
        </p:txBody>
      </p:sp>
      <p:sp>
        <p:nvSpPr>
          <p:cNvPr id="264" name="TextBox 263">
            <a:extLst>
              <a:ext uri="{FF2B5EF4-FFF2-40B4-BE49-F238E27FC236}">
                <a16:creationId xmlns:a16="http://schemas.microsoft.com/office/drawing/2014/main" id="{BF5F0AE4-82BB-FD24-DEC6-FBCA25682C0F}"/>
              </a:ext>
            </a:extLst>
          </p:cNvPr>
          <p:cNvSpPr txBox="1"/>
          <p:nvPr/>
        </p:nvSpPr>
        <p:spPr>
          <a:xfrm>
            <a:off x="5975420" y="5469428"/>
            <a:ext cx="1021080" cy="369332"/>
          </a:xfrm>
          <a:prstGeom prst="rect">
            <a:avLst/>
          </a:prstGeom>
          <a:noFill/>
        </p:spPr>
        <p:txBody>
          <a:bodyPr wrap="square" rtlCol="0">
            <a:spAutoFit/>
          </a:bodyPr>
          <a:lstStyle/>
          <a:p>
            <a:r>
              <a:rPr lang="en-US" dirty="0"/>
              <a:t>0.40 </a:t>
            </a:r>
            <a:r>
              <a:rPr lang="da-DK" dirty="0"/>
              <a:t>s</a:t>
            </a:r>
            <a:endParaRPr lang="en-US" dirty="0"/>
          </a:p>
        </p:txBody>
      </p:sp>
      <p:sp>
        <p:nvSpPr>
          <p:cNvPr id="265" name="TextBox 264">
            <a:extLst>
              <a:ext uri="{FF2B5EF4-FFF2-40B4-BE49-F238E27FC236}">
                <a16:creationId xmlns:a16="http://schemas.microsoft.com/office/drawing/2014/main" id="{021E1BF1-7B90-17E5-D891-33617953FC4E}"/>
              </a:ext>
            </a:extLst>
          </p:cNvPr>
          <p:cNvSpPr txBox="1"/>
          <p:nvPr/>
        </p:nvSpPr>
        <p:spPr>
          <a:xfrm>
            <a:off x="5975420" y="5469428"/>
            <a:ext cx="1021080" cy="369332"/>
          </a:xfrm>
          <a:prstGeom prst="rect">
            <a:avLst/>
          </a:prstGeom>
          <a:noFill/>
        </p:spPr>
        <p:txBody>
          <a:bodyPr wrap="square" rtlCol="0">
            <a:spAutoFit/>
          </a:bodyPr>
          <a:lstStyle/>
          <a:p>
            <a:r>
              <a:rPr lang="en-US" dirty="0"/>
              <a:t>0.70 </a:t>
            </a:r>
            <a:r>
              <a:rPr lang="da-DK" dirty="0"/>
              <a:t>s</a:t>
            </a:r>
            <a:endParaRPr lang="en-US" dirty="0"/>
          </a:p>
        </p:txBody>
      </p:sp>
      <p:sp>
        <p:nvSpPr>
          <p:cNvPr id="266" name="TextBox 265">
            <a:extLst>
              <a:ext uri="{FF2B5EF4-FFF2-40B4-BE49-F238E27FC236}">
                <a16:creationId xmlns:a16="http://schemas.microsoft.com/office/drawing/2014/main" id="{80CFB2FB-F6D9-6C56-2562-5A51DA6BDBF3}"/>
              </a:ext>
            </a:extLst>
          </p:cNvPr>
          <p:cNvSpPr txBox="1"/>
          <p:nvPr/>
        </p:nvSpPr>
        <p:spPr>
          <a:xfrm>
            <a:off x="5975420" y="5469428"/>
            <a:ext cx="1021080" cy="369332"/>
          </a:xfrm>
          <a:prstGeom prst="rect">
            <a:avLst/>
          </a:prstGeom>
          <a:noFill/>
        </p:spPr>
        <p:txBody>
          <a:bodyPr wrap="square" rtlCol="0">
            <a:spAutoFit/>
          </a:bodyPr>
          <a:lstStyle/>
          <a:p>
            <a:r>
              <a:rPr lang="en-US" dirty="0"/>
              <a:t>0.80 </a:t>
            </a:r>
            <a:r>
              <a:rPr lang="da-DK" dirty="0"/>
              <a:t>s</a:t>
            </a:r>
            <a:endParaRPr lang="en-US" dirty="0"/>
          </a:p>
        </p:txBody>
      </p:sp>
      <p:sp>
        <p:nvSpPr>
          <p:cNvPr id="267" name="TextBox 266">
            <a:extLst>
              <a:ext uri="{FF2B5EF4-FFF2-40B4-BE49-F238E27FC236}">
                <a16:creationId xmlns:a16="http://schemas.microsoft.com/office/drawing/2014/main" id="{F37104CF-3297-38A6-98DF-97F6646B6DBE}"/>
              </a:ext>
            </a:extLst>
          </p:cNvPr>
          <p:cNvSpPr txBox="1"/>
          <p:nvPr/>
        </p:nvSpPr>
        <p:spPr>
          <a:xfrm>
            <a:off x="5975420" y="5469428"/>
            <a:ext cx="1021080" cy="369332"/>
          </a:xfrm>
          <a:prstGeom prst="rect">
            <a:avLst/>
          </a:prstGeom>
          <a:noFill/>
        </p:spPr>
        <p:txBody>
          <a:bodyPr wrap="square" rtlCol="0">
            <a:spAutoFit/>
          </a:bodyPr>
          <a:lstStyle/>
          <a:p>
            <a:r>
              <a:rPr lang="en-US" dirty="0"/>
              <a:t>0.90 </a:t>
            </a:r>
            <a:r>
              <a:rPr lang="da-DK" dirty="0"/>
              <a:t>s</a:t>
            </a:r>
            <a:endParaRPr lang="en-US" dirty="0"/>
          </a:p>
        </p:txBody>
      </p:sp>
      <p:sp>
        <p:nvSpPr>
          <p:cNvPr id="268" name="TextBox 267">
            <a:extLst>
              <a:ext uri="{FF2B5EF4-FFF2-40B4-BE49-F238E27FC236}">
                <a16:creationId xmlns:a16="http://schemas.microsoft.com/office/drawing/2014/main" id="{83AE43AF-7157-DFE5-2545-CD54F0CBBDD8}"/>
              </a:ext>
            </a:extLst>
          </p:cNvPr>
          <p:cNvSpPr txBox="1"/>
          <p:nvPr/>
        </p:nvSpPr>
        <p:spPr>
          <a:xfrm>
            <a:off x="5975420" y="5469428"/>
            <a:ext cx="1021080" cy="369332"/>
          </a:xfrm>
          <a:prstGeom prst="rect">
            <a:avLst/>
          </a:prstGeom>
          <a:noFill/>
        </p:spPr>
        <p:txBody>
          <a:bodyPr wrap="square" rtlCol="0">
            <a:spAutoFit/>
          </a:bodyPr>
          <a:lstStyle/>
          <a:p>
            <a:r>
              <a:rPr lang="en-US" dirty="0"/>
              <a:t>1.00 </a:t>
            </a:r>
            <a:r>
              <a:rPr lang="da-DK" dirty="0"/>
              <a:t>s</a:t>
            </a:r>
            <a:endParaRPr lang="en-US" dirty="0"/>
          </a:p>
        </p:txBody>
      </p:sp>
      <p:sp>
        <p:nvSpPr>
          <p:cNvPr id="271" name="TextBox 270">
            <a:extLst>
              <a:ext uri="{FF2B5EF4-FFF2-40B4-BE49-F238E27FC236}">
                <a16:creationId xmlns:a16="http://schemas.microsoft.com/office/drawing/2014/main" id="{A47B1428-01F3-FC0F-6824-052EB2242F96}"/>
              </a:ext>
            </a:extLst>
          </p:cNvPr>
          <p:cNvSpPr txBox="1"/>
          <p:nvPr/>
        </p:nvSpPr>
        <p:spPr>
          <a:xfrm>
            <a:off x="4853280" y="5133197"/>
            <a:ext cx="1021080" cy="369332"/>
          </a:xfrm>
          <a:prstGeom prst="rect">
            <a:avLst/>
          </a:prstGeom>
          <a:noFill/>
        </p:spPr>
        <p:txBody>
          <a:bodyPr wrap="square" rtlCol="0">
            <a:spAutoFit/>
          </a:bodyPr>
          <a:lstStyle/>
          <a:p>
            <a:r>
              <a:rPr lang="en-US" dirty="0"/>
              <a:t>1.10 </a:t>
            </a:r>
            <a:r>
              <a:rPr lang="da-DK" dirty="0"/>
              <a:t>s</a:t>
            </a:r>
            <a:endParaRPr lang="en-US" dirty="0"/>
          </a:p>
        </p:txBody>
      </p:sp>
      <p:cxnSp>
        <p:nvCxnSpPr>
          <p:cNvPr id="2" name="Straight Connector 1">
            <a:extLst>
              <a:ext uri="{FF2B5EF4-FFF2-40B4-BE49-F238E27FC236}">
                <a16:creationId xmlns:a16="http://schemas.microsoft.com/office/drawing/2014/main" id="{79068B65-A0CA-DAA7-8986-1CFA8AE9BDC3}"/>
              </a:ext>
            </a:extLst>
          </p:cNvPr>
          <p:cNvCxnSpPr/>
          <p:nvPr/>
        </p:nvCxnSpPr>
        <p:spPr>
          <a:xfrm flipV="1">
            <a:off x="3756397" y="5463463"/>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64E90CC3-6467-170B-A350-2E787FFDA1FA}"/>
              </a:ext>
            </a:extLst>
          </p:cNvPr>
          <p:cNvCxnSpPr/>
          <p:nvPr/>
        </p:nvCxnSpPr>
        <p:spPr>
          <a:xfrm flipV="1">
            <a:off x="3786877" y="5463463"/>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91DA51D-1B7E-4F1E-CED2-54AA8DE80F0F}"/>
              </a:ext>
            </a:extLst>
          </p:cNvPr>
          <p:cNvCxnSpPr/>
          <p:nvPr/>
        </p:nvCxnSpPr>
        <p:spPr>
          <a:xfrm flipV="1">
            <a:off x="3817357" y="5463462"/>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2BD91FF-D7E6-325E-25C7-C8B71174629C}"/>
              </a:ext>
            </a:extLst>
          </p:cNvPr>
          <p:cNvCxnSpPr/>
          <p:nvPr/>
        </p:nvCxnSpPr>
        <p:spPr>
          <a:xfrm flipV="1">
            <a:off x="3845932" y="5463462"/>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243311A-620C-7991-4FAC-B61AA1655232}"/>
              </a:ext>
            </a:extLst>
          </p:cNvPr>
          <p:cNvCxnSpPr/>
          <p:nvPr/>
        </p:nvCxnSpPr>
        <p:spPr>
          <a:xfrm flipV="1">
            <a:off x="3874507" y="5463462"/>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0B0B0EB-A1C5-D872-543E-71B09E9C5B56}"/>
              </a:ext>
            </a:extLst>
          </p:cNvPr>
          <p:cNvCxnSpPr/>
          <p:nvPr/>
        </p:nvCxnSpPr>
        <p:spPr>
          <a:xfrm flipV="1">
            <a:off x="3903082" y="5463462"/>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B51551F-CCE7-3135-615A-E5AE51519E1B}"/>
              </a:ext>
            </a:extLst>
          </p:cNvPr>
          <p:cNvCxnSpPr/>
          <p:nvPr/>
        </p:nvCxnSpPr>
        <p:spPr>
          <a:xfrm flipV="1">
            <a:off x="3931657" y="5463462"/>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326F5E17-D288-CC10-02F8-8FD1DC6114E1}"/>
              </a:ext>
            </a:extLst>
          </p:cNvPr>
          <p:cNvGrpSpPr/>
          <p:nvPr/>
        </p:nvGrpSpPr>
        <p:grpSpPr>
          <a:xfrm>
            <a:off x="3524389" y="4765641"/>
            <a:ext cx="569919" cy="80038"/>
            <a:chOff x="2782520" y="1838161"/>
            <a:chExt cx="569919" cy="80038"/>
          </a:xfrm>
        </p:grpSpPr>
        <p:cxnSp>
          <p:nvCxnSpPr>
            <p:cNvPr id="14" name="Straight Connector 13">
              <a:extLst>
                <a:ext uri="{FF2B5EF4-FFF2-40B4-BE49-F238E27FC236}">
                  <a16:creationId xmlns:a16="http://schemas.microsoft.com/office/drawing/2014/main" id="{8FA9613E-A235-6D46-C2BE-5C317534812F}"/>
                </a:ext>
              </a:extLst>
            </p:cNvPr>
            <p:cNvCxnSpPr>
              <a:cxnSpLocks/>
            </p:cNvCxnSpPr>
            <p:nvPr/>
          </p:nvCxnSpPr>
          <p:spPr>
            <a:xfrm>
              <a:off x="2782520" y="1881806"/>
              <a:ext cx="569919"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1F49848-618D-2088-6E35-867A1453E7A8}"/>
                </a:ext>
              </a:extLst>
            </p:cNvPr>
            <p:cNvCxnSpPr/>
            <p:nvPr/>
          </p:nvCxnSpPr>
          <p:spPr>
            <a:xfrm flipV="1">
              <a:off x="2782520" y="1838161"/>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990C5FB-DE14-B093-5562-2437DB972FC7}"/>
                </a:ext>
              </a:extLst>
            </p:cNvPr>
            <p:cNvCxnSpPr/>
            <p:nvPr/>
          </p:nvCxnSpPr>
          <p:spPr>
            <a:xfrm flipV="1">
              <a:off x="3352439" y="184006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7" name="Straight Connector 16">
            <a:extLst>
              <a:ext uri="{FF2B5EF4-FFF2-40B4-BE49-F238E27FC236}">
                <a16:creationId xmlns:a16="http://schemas.microsoft.com/office/drawing/2014/main" id="{157E587D-4195-2A96-8EFC-8C3A70F7DF7D}"/>
              </a:ext>
            </a:extLst>
          </p:cNvPr>
          <p:cNvCxnSpPr/>
          <p:nvPr/>
        </p:nvCxnSpPr>
        <p:spPr>
          <a:xfrm flipV="1">
            <a:off x="3822924" y="4763514"/>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F84157D-1F52-8254-44E0-E52EDB9CAAFF}"/>
              </a:ext>
            </a:extLst>
          </p:cNvPr>
          <p:cNvCxnSpPr/>
          <p:nvPr/>
        </p:nvCxnSpPr>
        <p:spPr>
          <a:xfrm flipV="1">
            <a:off x="3855309" y="4765419"/>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CC5016F-20F8-1CA7-0400-BE5DE80B0F7E}"/>
              </a:ext>
            </a:extLst>
          </p:cNvPr>
          <p:cNvCxnSpPr/>
          <p:nvPr/>
        </p:nvCxnSpPr>
        <p:spPr>
          <a:xfrm flipV="1">
            <a:off x="3885789" y="476541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98450E6-58E9-D691-96E1-56AABC2065F9}"/>
              </a:ext>
            </a:extLst>
          </p:cNvPr>
          <p:cNvCxnSpPr/>
          <p:nvPr/>
        </p:nvCxnSpPr>
        <p:spPr>
          <a:xfrm flipV="1">
            <a:off x="3914364" y="476541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1053604-39DC-EC54-F3FD-3131E0009ADB}"/>
              </a:ext>
            </a:extLst>
          </p:cNvPr>
          <p:cNvCxnSpPr/>
          <p:nvPr/>
        </p:nvCxnSpPr>
        <p:spPr>
          <a:xfrm flipV="1">
            <a:off x="3942939" y="476541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1BEB6A2-3CF5-3732-392E-B42B33499257}"/>
              </a:ext>
            </a:extLst>
          </p:cNvPr>
          <p:cNvCxnSpPr/>
          <p:nvPr/>
        </p:nvCxnSpPr>
        <p:spPr>
          <a:xfrm flipV="1">
            <a:off x="3971514" y="476541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577EA84-702F-A879-CDAB-E4591D7D4A20}"/>
              </a:ext>
            </a:extLst>
          </p:cNvPr>
          <p:cNvCxnSpPr/>
          <p:nvPr/>
        </p:nvCxnSpPr>
        <p:spPr>
          <a:xfrm flipV="1">
            <a:off x="4000089" y="476541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1B30D8C1-E3D2-327A-4C84-97BCC4C88D2D}"/>
              </a:ext>
            </a:extLst>
          </p:cNvPr>
          <p:cNvGrpSpPr/>
          <p:nvPr/>
        </p:nvGrpSpPr>
        <p:grpSpPr>
          <a:xfrm>
            <a:off x="3485563" y="5458670"/>
            <a:ext cx="569919" cy="80038"/>
            <a:chOff x="2782520" y="1838161"/>
            <a:chExt cx="569919" cy="80038"/>
          </a:xfrm>
        </p:grpSpPr>
        <p:cxnSp>
          <p:nvCxnSpPr>
            <p:cNvPr id="25" name="Straight Connector 24">
              <a:extLst>
                <a:ext uri="{FF2B5EF4-FFF2-40B4-BE49-F238E27FC236}">
                  <a16:creationId xmlns:a16="http://schemas.microsoft.com/office/drawing/2014/main" id="{D250C9D8-95AD-3706-0D51-0EFDBC88C3EB}"/>
                </a:ext>
              </a:extLst>
            </p:cNvPr>
            <p:cNvCxnSpPr>
              <a:cxnSpLocks/>
            </p:cNvCxnSpPr>
            <p:nvPr/>
          </p:nvCxnSpPr>
          <p:spPr>
            <a:xfrm>
              <a:off x="2782520" y="1881806"/>
              <a:ext cx="569919"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7C4B527-A7A2-F02D-1C11-45FAD218B746}"/>
                </a:ext>
              </a:extLst>
            </p:cNvPr>
            <p:cNvCxnSpPr/>
            <p:nvPr/>
          </p:nvCxnSpPr>
          <p:spPr>
            <a:xfrm flipV="1">
              <a:off x="2782520" y="1838161"/>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5089526-DEDC-DF7A-6AB4-C06C8F7AAAE8}"/>
                </a:ext>
              </a:extLst>
            </p:cNvPr>
            <p:cNvCxnSpPr/>
            <p:nvPr/>
          </p:nvCxnSpPr>
          <p:spPr>
            <a:xfrm flipV="1">
              <a:off x="3352439" y="184006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TextBox 27">
            <a:extLst>
              <a:ext uri="{FF2B5EF4-FFF2-40B4-BE49-F238E27FC236}">
                <a16:creationId xmlns:a16="http://schemas.microsoft.com/office/drawing/2014/main" id="{DCE688E1-9C3A-DD6F-5A34-16E3F1B7758E}"/>
              </a:ext>
            </a:extLst>
          </p:cNvPr>
          <p:cNvSpPr txBox="1"/>
          <p:nvPr/>
        </p:nvSpPr>
        <p:spPr>
          <a:xfrm>
            <a:off x="3114855" y="5517604"/>
            <a:ext cx="694494"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Guess</a:t>
            </a:r>
          </a:p>
        </p:txBody>
      </p:sp>
      <p:sp>
        <p:nvSpPr>
          <p:cNvPr id="29" name="TextBox 28">
            <a:extLst>
              <a:ext uri="{FF2B5EF4-FFF2-40B4-BE49-F238E27FC236}">
                <a16:creationId xmlns:a16="http://schemas.microsoft.com/office/drawing/2014/main" id="{5503DA2D-6BFE-00EE-96A9-A5E608D7B421}"/>
              </a:ext>
            </a:extLst>
          </p:cNvPr>
          <p:cNvSpPr txBox="1"/>
          <p:nvPr/>
        </p:nvSpPr>
        <p:spPr>
          <a:xfrm>
            <a:off x="3896076" y="5526825"/>
            <a:ext cx="419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Certain</a:t>
            </a:r>
          </a:p>
        </p:txBody>
      </p:sp>
      <p:cxnSp>
        <p:nvCxnSpPr>
          <p:cNvPr id="30" name="Straight Connector 29">
            <a:extLst>
              <a:ext uri="{FF2B5EF4-FFF2-40B4-BE49-F238E27FC236}">
                <a16:creationId xmlns:a16="http://schemas.microsoft.com/office/drawing/2014/main" id="{2298CC09-B876-D6FC-3E36-6AA7A0266C73}"/>
              </a:ext>
            </a:extLst>
          </p:cNvPr>
          <p:cNvCxnSpPr/>
          <p:nvPr/>
        </p:nvCxnSpPr>
        <p:spPr>
          <a:xfrm flipV="1">
            <a:off x="4028664" y="476541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5C54EE5-F4F1-039F-97E4-4FEFE1041FE6}"/>
              </a:ext>
            </a:extLst>
          </p:cNvPr>
          <p:cNvCxnSpPr/>
          <p:nvPr/>
        </p:nvCxnSpPr>
        <p:spPr>
          <a:xfrm flipV="1">
            <a:off x="4055334" y="4767323"/>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6A3201F-34B0-11C2-ACD6-B68D72279E37}"/>
              </a:ext>
            </a:extLst>
          </p:cNvPr>
          <p:cNvCxnSpPr/>
          <p:nvPr/>
        </p:nvCxnSpPr>
        <p:spPr>
          <a:xfrm flipV="1">
            <a:off x="4068669" y="476922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EB5BB6A1-E4C2-D380-1E93-3520ACD70FAE}"/>
              </a:ext>
            </a:extLst>
          </p:cNvPr>
          <p:cNvSpPr txBox="1"/>
          <p:nvPr/>
        </p:nvSpPr>
        <p:spPr>
          <a:xfrm>
            <a:off x="3150436" y="4828879"/>
            <a:ext cx="694494"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Guess</a:t>
            </a:r>
          </a:p>
        </p:txBody>
      </p:sp>
      <p:sp>
        <p:nvSpPr>
          <p:cNvPr id="36" name="TextBox 35">
            <a:extLst>
              <a:ext uri="{FF2B5EF4-FFF2-40B4-BE49-F238E27FC236}">
                <a16:creationId xmlns:a16="http://schemas.microsoft.com/office/drawing/2014/main" id="{FBD6A4C0-2E0F-37CB-F254-1F214A15E188}"/>
              </a:ext>
            </a:extLst>
          </p:cNvPr>
          <p:cNvSpPr txBox="1"/>
          <p:nvPr/>
        </p:nvSpPr>
        <p:spPr>
          <a:xfrm>
            <a:off x="3931657" y="4845720"/>
            <a:ext cx="419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Certain</a:t>
            </a:r>
          </a:p>
        </p:txBody>
      </p:sp>
      <p:grpSp>
        <p:nvGrpSpPr>
          <p:cNvPr id="37" name="Group 36">
            <a:extLst>
              <a:ext uri="{FF2B5EF4-FFF2-40B4-BE49-F238E27FC236}">
                <a16:creationId xmlns:a16="http://schemas.microsoft.com/office/drawing/2014/main" id="{FC60D3FB-A311-3666-1E06-D9B38CDBFE38}"/>
              </a:ext>
            </a:extLst>
          </p:cNvPr>
          <p:cNvGrpSpPr/>
          <p:nvPr/>
        </p:nvGrpSpPr>
        <p:grpSpPr>
          <a:xfrm>
            <a:off x="4951891" y="5463462"/>
            <a:ext cx="569919" cy="80038"/>
            <a:chOff x="2782520" y="1838161"/>
            <a:chExt cx="569919" cy="80038"/>
          </a:xfrm>
        </p:grpSpPr>
        <p:cxnSp>
          <p:nvCxnSpPr>
            <p:cNvPr id="38" name="Straight Connector 37">
              <a:extLst>
                <a:ext uri="{FF2B5EF4-FFF2-40B4-BE49-F238E27FC236}">
                  <a16:creationId xmlns:a16="http://schemas.microsoft.com/office/drawing/2014/main" id="{F4E0CD9A-4ECC-DA29-1AFC-4C489116901A}"/>
                </a:ext>
              </a:extLst>
            </p:cNvPr>
            <p:cNvCxnSpPr>
              <a:cxnSpLocks/>
            </p:cNvCxnSpPr>
            <p:nvPr/>
          </p:nvCxnSpPr>
          <p:spPr>
            <a:xfrm>
              <a:off x="2782520" y="1881806"/>
              <a:ext cx="569919"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53F2A1C-B30F-F674-27B4-797EC4DB89AC}"/>
                </a:ext>
              </a:extLst>
            </p:cNvPr>
            <p:cNvCxnSpPr/>
            <p:nvPr/>
          </p:nvCxnSpPr>
          <p:spPr>
            <a:xfrm flipV="1">
              <a:off x="2782520" y="1838161"/>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C25CFC3-B90F-B89C-175A-A3A0A9BE0A12}"/>
                </a:ext>
              </a:extLst>
            </p:cNvPr>
            <p:cNvCxnSpPr/>
            <p:nvPr/>
          </p:nvCxnSpPr>
          <p:spPr>
            <a:xfrm flipV="1">
              <a:off x="3352439" y="184006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 name="Straight Connector 40">
            <a:extLst>
              <a:ext uri="{FF2B5EF4-FFF2-40B4-BE49-F238E27FC236}">
                <a16:creationId xmlns:a16="http://schemas.microsoft.com/office/drawing/2014/main" id="{70664538-8E4B-C818-7515-7D2B47B20B3D}"/>
              </a:ext>
            </a:extLst>
          </p:cNvPr>
          <p:cNvCxnSpPr/>
          <p:nvPr/>
        </p:nvCxnSpPr>
        <p:spPr>
          <a:xfrm flipV="1">
            <a:off x="5231022" y="5468877"/>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33E3512-FA01-EAE1-D322-39179466BA96}"/>
              </a:ext>
            </a:extLst>
          </p:cNvPr>
          <p:cNvCxnSpPr/>
          <p:nvPr/>
        </p:nvCxnSpPr>
        <p:spPr>
          <a:xfrm flipV="1">
            <a:off x="5264042" y="5468877"/>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F28BCC6-A175-6FAE-1AC5-947B3AA6A34A}"/>
              </a:ext>
            </a:extLst>
          </p:cNvPr>
          <p:cNvCxnSpPr>
            <a:cxnSpLocks/>
          </p:cNvCxnSpPr>
          <p:nvPr/>
        </p:nvCxnSpPr>
        <p:spPr>
          <a:xfrm flipV="1">
            <a:off x="5192922" y="5468877"/>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676F3EF-A362-9BC5-CDD3-046C133DD282}"/>
              </a:ext>
            </a:extLst>
          </p:cNvPr>
          <p:cNvCxnSpPr/>
          <p:nvPr/>
        </p:nvCxnSpPr>
        <p:spPr>
          <a:xfrm flipV="1">
            <a:off x="5155457" y="5470134"/>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1CF5DD54-60FD-9DC3-0C8B-6269198262B2}"/>
              </a:ext>
            </a:extLst>
          </p:cNvPr>
          <p:cNvCxnSpPr/>
          <p:nvPr/>
        </p:nvCxnSpPr>
        <p:spPr>
          <a:xfrm flipV="1">
            <a:off x="5119262" y="5473945"/>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70AFC40-08ED-BE13-7B5B-3D881A9583D3}"/>
              </a:ext>
            </a:extLst>
          </p:cNvPr>
          <p:cNvCxnSpPr>
            <a:cxnSpLocks/>
          </p:cNvCxnSpPr>
          <p:nvPr/>
        </p:nvCxnSpPr>
        <p:spPr>
          <a:xfrm flipV="1">
            <a:off x="5079274" y="5467996"/>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04E7DE7-2180-BCFF-7209-56D7B8C6B2C3}"/>
              </a:ext>
            </a:extLst>
          </p:cNvPr>
          <p:cNvCxnSpPr/>
          <p:nvPr/>
        </p:nvCxnSpPr>
        <p:spPr>
          <a:xfrm flipV="1">
            <a:off x="5042427" y="5468877"/>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1" name="Group 70">
            <a:extLst>
              <a:ext uri="{FF2B5EF4-FFF2-40B4-BE49-F238E27FC236}">
                <a16:creationId xmlns:a16="http://schemas.microsoft.com/office/drawing/2014/main" id="{C0048497-1F93-E8AD-3B47-8F09A232F7CB}"/>
              </a:ext>
            </a:extLst>
          </p:cNvPr>
          <p:cNvGrpSpPr/>
          <p:nvPr/>
        </p:nvGrpSpPr>
        <p:grpSpPr>
          <a:xfrm>
            <a:off x="6053732" y="5800641"/>
            <a:ext cx="569919" cy="80038"/>
            <a:chOff x="2782520" y="1838161"/>
            <a:chExt cx="569919" cy="80038"/>
          </a:xfrm>
        </p:grpSpPr>
        <p:cxnSp>
          <p:nvCxnSpPr>
            <p:cNvPr id="72" name="Straight Connector 71">
              <a:extLst>
                <a:ext uri="{FF2B5EF4-FFF2-40B4-BE49-F238E27FC236}">
                  <a16:creationId xmlns:a16="http://schemas.microsoft.com/office/drawing/2014/main" id="{B714D8E8-876E-8BCB-10D8-6F427BB07CB4}"/>
                </a:ext>
              </a:extLst>
            </p:cNvPr>
            <p:cNvCxnSpPr>
              <a:cxnSpLocks/>
            </p:cNvCxnSpPr>
            <p:nvPr/>
          </p:nvCxnSpPr>
          <p:spPr>
            <a:xfrm>
              <a:off x="2782520" y="1881806"/>
              <a:ext cx="569919"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BEB08DC-F62C-9B1C-77A9-D2680497899F}"/>
                </a:ext>
              </a:extLst>
            </p:cNvPr>
            <p:cNvCxnSpPr/>
            <p:nvPr/>
          </p:nvCxnSpPr>
          <p:spPr>
            <a:xfrm flipV="1">
              <a:off x="2782520" y="1838161"/>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FD321C9-A477-76D1-ECCE-00556FC533C3}"/>
                </a:ext>
              </a:extLst>
            </p:cNvPr>
            <p:cNvCxnSpPr/>
            <p:nvPr/>
          </p:nvCxnSpPr>
          <p:spPr>
            <a:xfrm flipV="1">
              <a:off x="3352439" y="184006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75" name="Straight Connector 74">
            <a:extLst>
              <a:ext uri="{FF2B5EF4-FFF2-40B4-BE49-F238E27FC236}">
                <a16:creationId xmlns:a16="http://schemas.microsoft.com/office/drawing/2014/main" id="{ABF1135A-41E0-6B09-260D-7DCBDD82734D}"/>
              </a:ext>
            </a:extLst>
          </p:cNvPr>
          <p:cNvCxnSpPr/>
          <p:nvPr/>
        </p:nvCxnSpPr>
        <p:spPr>
          <a:xfrm flipV="1">
            <a:off x="6332863" y="5806056"/>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2E946A79-F4E9-B184-07A1-02682A639469}"/>
              </a:ext>
            </a:extLst>
          </p:cNvPr>
          <p:cNvCxnSpPr/>
          <p:nvPr/>
        </p:nvCxnSpPr>
        <p:spPr>
          <a:xfrm flipV="1">
            <a:off x="6365883" y="5806056"/>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E1DBE68-537A-AAC0-F318-EE348ABBBFFE}"/>
              </a:ext>
            </a:extLst>
          </p:cNvPr>
          <p:cNvCxnSpPr>
            <a:cxnSpLocks/>
          </p:cNvCxnSpPr>
          <p:nvPr/>
        </p:nvCxnSpPr>
        <p:spPr>
          <a:xfrm flipV="1">
            <a:off x="6294763" y="5806056"/>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DFBD426-1909-5058-F093-F923B9EF0E19}"/>
              </a:ext>
            </a:extLst>
          </p:cNvPr>
          <p:cNvCxnSpPr>
            <a:cxnSpLocks/>
          </p:cNvCxnSpPr>
          <p:nvPr/>
        </p:nvCxnSpPr>
        <p:spPr>
          <a:xfrm flipV="1">
            <a:off x="6252853" y="5806056"/>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FEE2742-F604-E5E7-89ED-540057D1E34E}"/>
              </a:ext>
            </a:extLst>
          </p:cNvPr>
          <p:cNvCxnSpPr/>
          <p:nvPr/>
        </p:nvCxnSpPr>
        <p:spPr>
          <a:xfrm flipV="1">
            <a:off x="6216378" y="5806056"/>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7305936-F810-BCA1-092D-B3AA9B2B451A}"/>
              </a:ext>
            </a:extLst>
          </p:cNvPr>
          <p:cNvCxnSpPr/>
          <p:nvPr/>
        </p:nvCxnSpPr>
        <p:spPr>
          <a:xfrm flipV="1">
            <a:off x="6170356" y="5806056"/>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C56239B4-FDA8-81CD-29B3-21429813BAE4}"/>
              </a:ext>
            </a:extLst>
          </p:cNvPr>
          <p:cNvSpPr txBox="1"/>
          <p:nvPr/>
        </p:nvSpPr>
        <p:spPr>
          <a:xfrm>
            <a:off x="4710428" y="5537254"/>
            <a:ext cx="387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Guess</a:t>
            </a:r>
          </a:p>
        </p:txBody>
      </p:sp>
      <p:sp>
        <p:nvSpPr>
          <p:cNvPr id="86" name="TextBox 85">
            <a:extLst>
              <a:ext uri="{FF2B5EF4-FFF2-40B4-BE49-F238E27FC236}">
                <a16:creationId xmlns:a16="http://schemas.microsoft.com/office/drawing/2014/main" id="{F7D19645-F563-3175-208E-8A8711968C41}"/>
              </a:ext>
            </a:extLst>
          </p:cNvPr>
          <p:cNvSpPr txBox="1"/>
          <p:nvPr/>
        </p:nvSpPr>
        <p:spPr>
          <a:xfrm>
            <a:off x="5350769" y="5536025"/>
            <a:ext cx="419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Certain</a:t>
            </a:r>
          </a:p>
        </p:txBody>
      </p:sp>
      <p:sp>
        <p:nvSpPr>
          <p:cNvPr id="89" name="TextBox 88">
            <a:extLst>
              <a:ext uri="{FF2B5EF4-FFF2-40B4-BE49-F238E27FC236}">
                <a16:creationId xmlns:a16="http://schemas.microsoft.com/office/drawing/2014/main" id="{D481FE27-86AF-2C23-04F5-610B121DEB11}"/>
              </a:ext>
            </a:extLst>
          </p:cNvPr>
          <p:cNvSpPr txBox="1"/>
          <p:nvPr/>
        </p:nvSpPr>
        <p:spPr>
          <a:xfrm>
            <a:off x="5826025" y="5908384"/>
            <a:ext cx="387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Guess</a:t>
            </a:r>
          </a:p>
        </p:txBody>
      </p:sp>
      <p:sp>
        <p:nvSpPr>
          <p:cNvPr id="90" name="TextBox 89">
            <a:extLst>
              <a:ext uri="{FF2B5EF4-FFF2-40B4-BE49-F238E27FC236}">
                <a16:creationId xmlns:a16="http://schemas.microsoft.com/office/drawing/2014/main" id="{AC86D446-D806-9C06-A3E6-0D915F581D97}"/>
              </a:ext>
            </a:extLst>
          </p:cNvPr>
          <p:cNvSpPr txBox="1"/>
          <p:nvPr/>
        </p:nvSpPr>
        <p:spPr>
          <a:xfrm>
            <a:off x="6466366" y="5907155"/>
            <a:ext cx="419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Certain</a:t>
            </a:r>
          </a:p>
        </p:txBody>
      </p:sp>
    </p:spTree>
    <p:extLst>
      <p:ext uri="{BB962C8B-B14F-4D97-AF65-F5344CB8AC3E}">
        <p14:creationId xmlns:p14="http://schemas.microsoft.com/office/powerpoint/2010/main" val="3917969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90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xit" presetSubtype="0" fill="hold" nodeType="withEffect">
                                  <p:stCondLst>
                                    <p:cond delay="3100"/>
                                  </p:stCondLst>
                                  <p:childTnLst>
                                    <p:set>
                                      <p:cBhvr>
                                        <p:cTn id="8" dur="1" fill="hold">
                                          <p:stCondLst>
                                            <p:cond delay="0"/>
                                          </p:stCondLst>
                                        </p:cTn>
                                        <p:tgtEl>
                                          <p:spTgt spid="185"/>
                                        </p:tgtEl>
                                        <p:attrNameLst>
                                          <p:attrName>style.visibility</p:attrName>
                                        </p:attrNameLst>
                                      </p:cBhvr>
                                      <p:to>
                                        <p:strVal val="hidden"/>
                                      </p:to>
                                    </p:set>
                                  </p:childTnLst>
                                </p:cTn>
                              </p:par>
                              <p:par>
                                <p:cTn id="9" presetID="1" presetClass="entr" presetSubtype="0" fill="hold" nodeType="withEffect">
                                  <p:stCondLst>
                                    <p:cond delay="2900"/>
                                  </p:stCondLst>
                                  <p:childTnLst>
                                    <p:set>
                                      <p:cBhvr>
                                        <p:cTn id="10" dur="1" fill="hold">
                                          <p:stCondLst>
                                            <p:cond delay="0"/>
                                          </p:stCondLst>
                                        </p:cTn>
                                        <p:tgtEl>
                                          <p:spTgt spid="173"/>
                                        </p:tgtEl>
                                        <p:attrNameLst>
                                          <p:attrName>style.visibility</p:attrName>
                                        </p:attrNameLst>
                                      </p:cBhvr>
                                      <p:to>
                                        <p:strVal val="visible"/>
                                      </p:to>
                                    </p:set>
                                  </p:childTnLst>
                                </p:cTn>
                              </p:par>
                              <p:par>
                                <p:cTn id="11" presetID="1" presetClass="exit" presetSubtype="0" fill="hold" nodeType="withEffect">
                                  <p:stCondLst>
                                    <p:cond delay="3100"/>
                                  </p:stCondLst>
                                  <p:childTnLst>
                                    <p:set>
                                      <p:cBhvr>
                                        <p:cTn id="12" dur="1" fill="hold">
                                          <p:stCondLst>
                                            <p:cond delay="0"/>
                                          </p:stCondLst>
                                        </p:cTn>
                                        <p:tgtEl>
                                          <p:spTgt spid="17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79"/>
                                        </p:tgtEl>
                                        <p:attrNameLst>
                                          <p:attrName>style.visibility</p:attrName>
                                        </p:attrNameLst>
                                      </p:cBhvr>
                                      <p:to>
                                        <p:strVal val="visible"/>
                                      </p:to>
                                    </p:set>
                                  </p:childTnLst>
                                </p:cTn>
                              </p:par>
                              <p:par>
                                <p:cTn id="15" presetID="1" presetClass="exit" presetSubtype="0" fill="hold" nodeType="withEffect">
                                  <p:stCondLst>
                                    <p:cond delay="4200"/>
                                  </p:stCondLst>
                                  <p:childTnLst>
                                    <p:set>
                                      <p:cBhvr>
                                        <p:cTn id="16" dur="1" fill="hold">
                                          <p:stCondLst>
                                            <p:cond delay="0"/>
                                          </p:stCondLst>
                                        </p:cTn>
                                        <p:tgtEl>
                                          <p:spTgt spid="179"/>
                                        </p:tgtEl>
                                        <p:attrNameLst>
                                          <p:attrName>style.visibility</p:attrName>
                                        </p:attrNameLst>
                                      </p:cBhvr>
                                      <p:to>
                                        <p:strVal val="hidden"/>
                                      </p:to>
                                    </p:set>
                                  </p:childTnLst>
                                </p:cTn>
                              </p:par>
                              <p:par>
                                <p:cTn id="17" presetID="1" presetClass="entr" presetSubtype="0" fill="hold" grpId="1" nodeType="withEffect">
                                  <p:stCondLst>
                                    <p:cond delay="2850"/>
                                  </p:stCondLst>
                                  <p:childTnLst>
                                    <p:set>
                                      <p:cBhvr>
                                        <p:cTn id="18" dur="1" fill="hold">
                                          <p:stCondLst>
                                            <p:cond delay="0"/>
                                          </p:stCondLst>
                                        </p:cTn>
                                        <p:tgtEl>
                                          <p:spTgt spid="197">
                                            <p:txEl>
                                              <p:pRg st="0" end="0"/>
                                            </p:txEl>
                                          </p:spTgt>
                                        </p:tgtEl>
                                        <p:attrNameLst>
                                          <p:attrName>style.visibility</p:attrName>
                                        </p:attrNameLst>
                                      </p:cBhvr>
                                      <p:to>
                                        <p:strVal val="visible"/>
                                      </p:to>
                                    </p:set>
                                  </p:childTnLst>
                                </p:cTn>
                              </p:par>
                              <p:par>
                                <p:cTn id="19" presetID="22" presetClass="exit" presetSubtype="4" fill="hold" grpId="0" nodeType="withEffect">
                                  <p:stCondLst>
                                    <p:cond delay="2900"/>
                                  </p:stCondLst>
                                  <p:childTnLst>
                                    <p:animEffect transition="out" filter="wipe(down)">
                                      <p:cBhvr>
                                        <p:cTn id="20" dur="100"/>
                                        <p:tgtEl>
                                          <p:spTgt spid="197">
                                            <p:txEl>
                                              <p:pRg st="0" end="0"/>
                                            </p:txEl>
                                          </p:spTgt>
                                        </p:tgtEl>
                                      </p:cBhvr>
                                    </p:animEffect>
                                    <p:set>
                                      <p:cBhvr>
                                        <p:cTn id="21" dur="1" fill="hold">
                                          <p:stCondLst>
                                            <p:cond delay="99"/>
                                          </p:stCondLst>
                                        </p:cTn>
                                        <p:tgtEl>
                                          <p:spTgt spid="197">
                                            <p:txEl>
                                              <p:pRg st="0" end="0"/>
                                            </p:txEl>
                                          </p:spTgt>
                                        </p:tgtEl>
                                        <p:attrNameLst>
                                          <p:attrName>style.visibility</p:attrName>
                                        </p:attrNameLst>
                                      </p:cBhvr>
                                      <p:to>
                                        <p:strVal val="hidden"/>
                                      </p:to>
                                    </p:set>
                                  </p:childTnLst>
                                </p:cTn>
                              </p:par>
                              <p:par>
                                <p:cTn id="22" presetID="1" presetClass="entr" presetSubtype="0" fill="hold" grpId="1" nodeType="withEffect">
                                  <p:stCondLst>
                                    <p:cond delay="2950"/>
                                  </p:stCondLst>
                                  <p:childTnLst>
                                    <p:set>
                                      <p:cBhvr>
                                        <p:cTn id="23" dur="1" fill="hold">
                                          <p:stCondLst>
                                            <p:cond delay="0"/>
                                          </p:stCondLst>
                                        </p:cTn>
                                        <p:tgtEl>
                                          <p:spTgt spid="204">
                                            <p:txEl>
                                              <p:pRg st="0" end="0"/>
                                            </p:txEl>
                                          </p:spTgt>
                                        </p:tgtEl>
                                        <p:attrNameLst>
                                          <p:attrName>style.visibility</p:attrName>
                                        </p:attrNameLst>
                                      </p:cBhvr>
                                      <p:to>
                                        <p:strVal val="visible"/>
                                      </p:to>
                                    </p:set>
                                  </p:childTnLst>
                                </p:cTn>
                              </p:par>
                              <p:par>
                                <p:cTn id="24" presetID="22" presetClass="exit" presetSubtype="4" fill="hold" grpId="0" nodeType="withEffect">
                                  <p:stCondLst>
                                    <p:cond delay="3000"/>
                                  </p:stCondLst>
                                  <p:childTnLst>
                                    <p:animEffect transition="out" filter="wipe(down)">
                                      <p:cBhvr>
                                        <p:cTn id="25" dur="100"/>
                                        <p:tgtEl>
                                          <p:spTgt spid="204">
                                            <p:txEl>
                                              <p:pRg st="0" end="0"/>
                                            </p:txEl>
                                          </p:spTgt>
                                        </p:tgtEl>
                                      </p:cBhvr>
                                    </p:animEffect>
                                    <p:set>
                                      <p:cBhvr>
                                        <p:cTn id="26" dur="1" fill="hold">
                                          <p:stCondLst>
                                            <p:cond delay="99"/>
                                          </p:stCondLst>
                                        </p:cTn>
                                        <p:tgtEl>
                                          <p:spTgt spid="204">
                                            <p:txEl>
                                              <p:pRg st="0" end="0"/>
                                            </p:txEl>
                                          </p:spTgt>
                                        </p:tgtEl>
                                        <p:attrNameLst>
                                          <p:attrName>style.visibility</p:attrName>
                                        </p:attrNameLst>
                                      </p:cBhvr>
                                      <p:to>
                                        <p:strVal val="hidden"/>
                                      </p:to>
                                    </p:set>
                                  </p:childTnLst>
                                </p:cTn>
                              </p:par>
                              <p:par>
                                <p:cTn id="27" presetID="1" presetClass="entr" presetSubtype="0" fill="hold" grpId="0" nodeType="withEffect">
                                  <p:stCondLst>
                                    <p:cond delay="3050"/>
                                  </p:stCondLst>
                                  <p:childTnLst>
                                    <p:set>
                                      <p:cBhvr>
                                        <p:cTn id="28" dur="1" fill="hold">
                                          <p:stCondLst>
                                            <p:cond delay="0"/>
                                          </p:stCondLst>
                                        </p:cTn>
                                        <p:tgtEl>
                                          <p:spTgt spid="208">
                                            <p:txEl>
                                              <p:pRg st="0" end="0"/>
                                            </p:txEl>
                                          </p:spTgt>
                                        </p:tgtEl>
                                        <p:attrNameLst>
                                          <p:attrName>style.visibility</p:attrName>
                                        </p:attrNameLst>
                                      </p:cBhvr>
                                      <p:to>
                                        <p:strVal val="visible"/>
                                      </p:to>
                                    </p:set>
                                  </p:childTnLst>
                                </p:cTn>
                              </p:par>
                              <p:par>
                                <p:cTn id="29" presetID="1" presetClass="entr" presetSubtype="0" fill="hold" grpId="1" nodeType="withEffect">
                                  <p:stCondLst>
                                    <p:cond delay="2850"/>
                                  </p:stCondLst>
                                  <p:childTnLst>
                                    <p:set>
                                      <p:cBhvr>
                                        <p:cTn id="30" dur="1" fill="hold">
                                          <p:stCondLst>
                                            <p:cond delay="0"/>
                                          </p:stCondLst>
                                        </p:cTn>
                                        <p:tgtEl>
                                          <p:spTgt spid="224">
                                            <p:txEl>
                                              <p:pRg st="0" end="0"/>
                                            </p:txEl>
                                          </p:spTgt>
                                        </p:tgtEl>
                                        <p:attrNameLst>
                                          <p:attrName>style.visibility</p:attrName>
                                        </p:attrNameLst>
                                      </p:cBhvr>
                                      <p:to>
                                        <p:strVal val="visible"/>
                                      </p:to>
                                    </p:set>
                                  </p:childTnLst>
                                </p:cTn>
                              </p:par>
                              <p:par>
                                <p:cTn id="31" presetID="22" presetClass="exit" presetSubtype="4" fill="hold" grpId="0" nodeType="withEffect">
                                  <p:stCondLst>
                                    <p:cond delay="2900"/>
                                  </p:stCondLst>
                                  <p:childTnLst>
                                    <p:animEffect transition="out" filter="wipe(down)">
                                      <p:cBhvr>
                                        <p:cTn id="32" dur="100"/>
                                        <p:tgtEl>
                                          <p:spTgt spid="224">
                                            <p:txEl>
                                              <p:pRg st="0" end="0"/>
                                            </p:txEl>
                                          </p:spTgt>
                                        </p:tgtEl>
                                      </p:cBhvr>
                                    </p:animEffect>
                                    <p:set>
                                      <p:cBhvr>
                                        <p:cTn id="33" dur="1" fill="hold">
                                          <p:stCondLst>
                                            <p:cond delay="99"/>
                                          </p:stCondLst>
                                        </p:cTn>
                                        <p:tgtEl>
                                          <p:spTgt spid="224">
                                            <p:txEl>
                                              <p:pRg st="0" end="0"/>
                                            </p:txEl>
                                          </p:spTgt>
                                        </p:tgtEl>
                                        <p:attrNameLst>
                                          <p:attrName>style.visibility</p:attrName>
                                        </p:attrNameLst>
                                      </p:cBhvr>
                                      <p:to>
                                        <p:strVal val="hidden"/>
                                      </p:to>
                                    </p:set>
                                  </p:childTnLst>
                                </p:cTn>
                              </p:par>
                              <p:par>
                                <p:cTn id="34" presetID="1" presetClass="entr" presetSubtype="0" fill="hold" grpId="1" nodeType="withEffect">
                                  <p:stCondLst>
                                    <p:cond delay="2950"/>
                                  </p:stCondLst>
                                  <p:childTnLst>
                                    <p:set>
                                      <p:cBhvr>
                                        <p:cTn id="35" dur="1" fill="hold">
                                          <p:stCondLst>
                                            <p:cond delay="0"/>
                                          </p:stCondLst>
                                        </p:cTn>
                                        <p:tgtEl>
                                          <p:spTgt spid="225">
                                            <p:txEl>
                                              <p:pRg st="0" end="0"/>
                                            </p:txEl>
                                          </p:spTgt>
                                        </p:tgtEl>
                                        <p:attrNameLst>
                                          <p:attrName>style.visibility</p:attrName>
                                        </p:attrNameLst>
                                      </p:cBhvr>
                                      <p:to>
                                        <p:strVal val="visible"/>
                                      </p:to>
                                    </p:set>
                                  </p:childTnLst>
                                </p:cTn>
                              </p:par>
                              <p:par>
                                <p:cTn id="36" presetID="22" presetClass="exit" presetSubtype="4" fill="hold" grpId="0" nodeType="withEffect">
                                  <p:stCondLst>
                                    <p:cond delay="3000"/>
                                  </p:stCondLst>
                                  <p:childTnLst>
                                    <p:animEffect transition="out" filter="wipe(down)">
                                      <p:cBhvr>
                                        <p:cTn id="37" dur="100"/>
                                        <p:tgtEl>
                                          <p:spTgt spid="225">
                                            <p:txEl>
                                              <p:pRg st="0" end="0"/>
                                            </p:txEl>
                                          </p:spTgt>
                                        </p:tgtEl>
                                      </p:cBhvr>
                                    </p:animEffect>
                                    <p:set>
                                      <p:cBhvr>
                                        <p:cTn id="38" dur="1" fill="hold">
                                          <p:stCondLst>
                                            <p:cond delay="99"/>
                                          </p:stCondLst>
                                        </p:cTn>
                                        <p:tgtEl>
                                          <p:spTgt spid="225">
                                            <p:txEl>
                                              <p:pRg st="0" end="0"/>
                                            </p:txEl>
                                          </p:spTgt>
                                        </p:tgtEl>
                                        <p:attrNameLst>
                                          <p:attrName>style.visibility</p:attrName>
                                        </p:attrNameLst>
                                      </p:cBhvr>
                                      <p:to>
                                        <p:strVal val="hidden"/>
                                      </p:to>
                                    </p:set>
                                  </p:childTnLst>
                                </p:cTn>
                              </p:par>
                              <p:par>
                                <p:cTn id="39" presetID="1" presetClass="entr" presetSubtype="0" fill="hold" grpId="1" nodeType="withEffect">
                                  <p:stCondLst>
                                    <p:cond delay="3050"/>
                                  </p:stCondLst>
                                  <p:childTnLst>
                                    <p:set>
                                      <p:cBhvr>
                                        <p:cTn id="40" dur="1" fill="hold">
                                          <p:stCondLst>
                                            <p:cond delay="0"/>
                                          </p:stCondLst>
                                        </p:cTn>
                                        <p:tgtEl>
                                          <p:spTgt spid="226">
                                            <p:txEl>
                                              <p:pRg st="0" end="0"/>
                                            </p:txEl>
                                          </p:spTgt>
                                        </p:tgtEl>
                                        <p:attrNameLst>
                                          <p:attrName>style.visibility</p:attrName>
                                        </p:attrNameLst>
                                      </p:cBhvr>
                                      <p:to>
                                        <p:strVal val="visible"/>
                                      </p:to>
                                    </p:set>
                                  </p:childTnLst>
                                </p:cTn>
                              </p:par>
                              <p:par>
                                <p:cTn id="41" presetID="22" presetClass="exit" presetSubtype="4" fill="hold" grpId="0" nodeType="withEffect">
                                  <p:stCondLst>
                                    <p:cond delay="3100"/>
                                  </p:stCondLst>
                                  <p:childTnLst>
                                    <p:animEffect transition="out" filter="wipe(down)">
                                      <p:cBhvr>
                                        <p:cTn id="42" dur="100"/>
                                        <p:tgtEl>
                                          <p:spTgt spid="226">
                                            <p:txEl>
                                              <p:pRg st="0" end="0"/>
                                            </p:txEl>
                                          </p:spTgt>
                                        </p:tgtEl>
                                      </p:cBhvr>
                                    </p:animEffect>
                                    <p:set>
                                      <p:cBhvr>
                                        <p:cTn id="43" dur="1" fill="hold">
                                          <p:stCondLst>
                                            <p:cond delay="99"/>
                                          </p:stCondLst>
                                        </p:cTn>
                                        <p:tgtEl>
                                          <p:spTgt spid="226">
                                            <p:txEl>
                                              <p:pRg st="0" end="0"/>
                                            </p:txEl>
                                          </p:spTgt>
                                        </p:tgtEl>
                                        <p:attrNameLst>
                                          <p:attrName>style.visibility</p:attrName>
                                        </p:attrNameLst>
                                      </p:cBhvr>
                                      <p:to>
                                        <p:strVal val="hidden"/>
                                      </p:to>
                                    </p:set>
                                  </p:childTnLst>
                                </p:cTn>
                              </p:par>
                              <p:par>
                                <p:cTn id="44" presetID="1" presetClass="entr" presetSubtype="0" fill="hold" grpId="1" nodeType="withEffect">
                                  <p:stCondLst>
                                    <p:cond delay="3150"/>
                                  </p:stCondLst>
                                  <p:childTnLst>
                                    <p:set>
                                      <p:cBhvr>
                                        <p:cTn id="45" dur="1" fill="hold">
                                          <p:stCondLst>
                                            <p:cond delay="0"/>
                                          </p:stCondLst>
                                        </p:cTn>
                                        <p:tgtEl>
                                          <p:spTgt spid="227">
                                            <p:txEl>
                                              <p:pRg st="0" end="0"/>
                                            </p:txEl>
                                          </p:spTgt>
                                        </p:tgtEl>
                                        <p:attrNameLst>
                                          <p:attrName>style.visibility</p:attrName>
                                        </p:attrNameLst>
                                      </p:cBhvr>
                                      <p:to>
                                        <p:strVal val="visible"/>
                                      </p:to>
                                    </p:set>
                                  </p:childTnLst>
                                </p:cTn>
                              </p:par>
                              <p:par>
                                <p:cTn id="46" presetID="22" presetClass="exit" presetSubtype="4" fill="hold" grpId="0" nodeType="withEffect">
                                  <p:stCondLst>
                                    <p:cond delay="3200"/>
                                  </p:stCondLst>
                                  <p:childTnLst>
                                    <p:animEffect transition="out" filter="wipe(down)">
                                      <p:cBhvr>
                                        <p:cTn id="47" dur="100"/>
                                        <p:tgtEl>
                                          <p:spTgt spid="227">
                                            <p:txEl>
                                              <p:pRg st="0" end="0"/>
                                            </p:txEl>
                                          </p:spTgt>
                                        </p:tgtEl>
                                      </p:cBhvr>
                                    </p:animEffect>
                                    <p:set>
                                      <p:cBhvr>
                                        <p:cTn id="48" dur="1" fill="hold">
                                          <p:stCondLst>
                                            <p:cond delay="99"/>
                                          </p:stCondLst>
                                        </p:cTn>
                                        <p:tgtEl>
                                          <p:spTgt spid="227">
                                            <p:txEl>
                                              <p:pRg st="0" end="0"/>
                                            </p:txEl>
                                          </p:spTgt>
                                        </p:tgtEl>
                                        <p:attrNameLst>
                                          <p:attrName>style.visibility</p:attrName>
                                        </p:attrNameLst>
                                      </p:cBhvr>
                                      <p:to>
                                        <p:strVal val="hidden"/>
                                      </p:to>
                                    </p:set>
                                  </p:childTnLst>
                                </p:cTn>
                              </p:par>
                              <p:par>
                                <p:cTn id="49" presetID="1" presetClass="entr" presetSubtype="0" fill="hold" grpId="0" nodeType="withEffect">
                                  <p:stCondLst>
                                    <p:cond delay="3250"/>
                                  </p:stCondLst>
                                  <p:childTnLst>
                                    <p:set>
                                      <p:cBhvr>
                                        <p:cTn id="50" dur="1" fill="hold">
                                          <p:stCondLst>
                                            <p:cond delay="0"/>
                                          </p:stCondLst>
                                        </p:cTn>
                                        <p:tgtEl>
                                          <p:spTgt spid="228">
                                            <p:txEl>
                                              <p:pRg st="0" end="0"/>
                                            </p:txEl>
                                          </p:spTgt>
                                        </p:tgtEl>
                                        <p:attrNameLst>
                                          <p:attrName>style.visibility</p:attrName>
                                        </p:attrNameLst>
                                      </p:cBhvr>
                                      <p:to>
                                        <p:strVal val="visible"/>
                                      </p:to>
                                    </p:set>
                                  </p:childTnLst>
                                </p:cTn>
                              </p:par>
                              <p:par>
                                <p:cTn id="51" presetID="1" presetClass="entr" presetSubtype="0" fill="hold" grpId="1" nodeType="withEffect">
                                  <p:stCondLst>
                                    <p:cond delay="4000"/>
                                  </p:stCondLst>
                                  <p:childTnLst>
                                    <p:set>
                                      <p:cBhvr>
                                        <p:cTn id="52" dur="1" fill="hold">
                                          <p:stCondLst>
                                            <p:cond delay="0"/>
                                          </p:stCondLst>
                                        </p:cTn>
                                        <p:tgtEl>
                                          <p:spTgt spid="231">
                                            <p:txEl>
                                              <p:pRg st="0" end="0"/>
                                            </p:txEl>
                                          </p:spTgt>
                                        </p:tgtEl>
                                        <p:attrNameLst>
                                          <p:attrName>style.visibility</p:attrName>
                                        </p:attrNameLst>
                                      </p:cBhvr>
                                      <p:to>
                                        <p:strVal val="visible"/>
                                      </p:to>
                                    </p:set>
                                  </p:childTnLst>
                                </p:cTn>
                              </p:par>
                              <p:par>
                                <p:cTn id="53" presetID="22" presetClass="exit" presetSubtype="4" fill="hold" grpId="0" nodeType="withEffect">
                                  <p:stCondLst>
                                    <p:cond delay="4050"/>
                                  </p:stCondLst>
                                  <p:childTnLst>
                                    <p:animEffect transition="out" filter="wipe(down)">
                                      <p:cBhvr>
                                        <p:cTn id="54" dur="100"/>
                                        <p:tgtEl>
                                          <p:spTgt spid="231">
                                            <p:txEl>
                                              <p:pRg st="0" end="0"/>
                                            </p:txEl>
                                          </p:spTgt>
                                        </p:tgtEl>
                                      </p:cBhvr>
                                    </p:animEffect>
                                    <p:set>
                                      <p:cBhvr>
                                        <p:cTn id="55" dur="1" fill="hold">
                                          <p:stCondLst>
                                            <p:cond delay="99"/>
                                          </p:stCondLst>
                                        </p:cTn>
                                        <p:tgtEl>
                                          <p:spTgt spid="231">
                                            <p:txEl>
                                              <p:pRg st="0" end="0"/>
                                            </p:txEl>
                                          </p:spTgt>
                                        </p:tgtEl>
                                        <p:attrNameLst>
                                          <p:attrName>style.visibility</p:attrName>
                                        </p:attrNameLst>
                                      </p:cBhvr>
                                      <p:to>
                                        <p:strVal val="hidden"/>
                                      </p:to>
                                    </p:set>
                                  </p:childTnLst>
                                </p:cTn>
                              </p:par>
                              <p:par>
                                <p:cTn id="56" presetID="1" presetClass="entr" presetSubtype="0" fill="hold" grpId="1" nodeType="withEffect">
                                  <p:stCondLst>
                                    <p:cond delay="4100"/>
                                  </p:stCondLst>
                                  <p:childTnLst>
                                    <p:set>
                                      <p:cBhvr>
                                        <p:cTn id="57" dur="1" fill="hold">
                                          <p:stCondLst>
                                            <p:cond delay="0"/>
                                          </p:stCondLst>
                                        </p:cTn>
                                        <p:tgtEl>
                                          <p:spTgt spid="232">
                                            <p:txEl>
                                              <p:pRg st="0" end="0"/>
                                            </p:txEl>
                                          </p:spTgt>
                                        </p:tgtEl>
                                        <p:attrNameLst>
                                          <p:attrName>style.visibility</p:attrName>
                                        </p:attrNameLst>
                                      </p:cBhvr>
                                      <p:to>
                                        <p:strVal val="visible"/>
                                      </p:to>
                                    </p:set>
                                  </p:childTnLst>
                                </p:cTn>
                              </p:par>
                              <p:par>
                                <p:cTn id="58" presetID="22" presetClass="exit" presetSubtype="4" fill="hold" grpId="0" nodeType="withEffect">
                                  <p:stCondLst>
                                    <p:cond delay="4150"/>
                                  </p:stCondLst>
                                  <p:childTnLst>
                                    <p:animEffect transition="out" filter="wipe(down)">
                                      <p:cBhvr>
                                        <p:cTn id="59" dur="100"/>
                                        <p:tgtEl>
                                          <p:spTgt spid="232">
                                            <p:txEl>
                                              <p:pRg st="0" end="0"/>
                                            </p:txEl>
                                          </p:spTgt>
                                        </p:tgtEl>
                                      </p:cBhvr>
                                    </p:animEffect>
                                    <p:set>
                                      <p:cBhvr>
                                        <p:cTn id="60" dur="1" fill="hold">
                                          <p:stCondLst>
                                            <p:cond delay="99"/>
                                          </p:stCondLst>
                                        </p:cTn>
                                        <p:tgtEl>
                                          <p:spTgt spid="232">
                                            <p:txEl>
                                              <p:pRg st="0" end="0"/>
                                            </p:txEl>
                                          </p:spTgt>
                                        </p:tgtEl>
                                        <p:attrNameLst>
                                          <p:attrName>style.visibility</p:attrName>
                                        </p:attrNameLst>
                                      </p:cBhvr>
                                      <p:to>
                                        <p:strVal val="hidden"/>
                                      </p:to>
                                    </p:set>
                                  </p:childTnLst>
                                </p:cTn>
                              </p:par>
                              <p:par>
                                <p:cTn id="61" presetID="1" presetClass="entr" presetSubtype="0" fill="hold" grpId="1" nodeType="withEffect">
                                  <p:stCondLst>
                                    <p:cond delay="4200"/>
                                  </p:stCondLst>
                                  <p:childTnLst>
                                    <p:set>
                                      <p:cBhvr>
                                        <p:cTn id="62" dur="1" fill="hold">
                                          <p:stCondLst>
                                            <p:cond delay="0"/>
                                          </p:stCondLst>
                                        </p:cTn>
                                        <p:tgtEl>
                                          <p:spTgt spid="233">
                                            <p:txEl>
                                              <p:pRg st="0" end="0"/>
                                            </p:txEl>
                                          </p:spTgt>
                                        </p:tgtEl>
                                        <p:attrNameLst>
                                          <p:attrName>style.visibility</p:attrName>
                                        </p:attrNameLst>
                                      </p:cBhvr>
                                      <p:to>
                                        <p:strVal val="visible"/>
                                      </p:to>
                                    </p:set>
                                  </p:childTnLst>
                                </p:cTn>
                              </p:par>
                              <p:par>
                                <p:cTn id="63" presetID="22" presetClass="exit" presetSubtype="4" fill="hold" grpId="0" nodeType="withEffect">
                                  <p:stCondLst>
                                    <p:cond delay="4250"/>
                                  </p:stCondLst>
                                  <p:childTnLst>
                                    <p:animEffect transition="out" filter="wipe(down)">
                                      <p:cBhvr>
                                        <p:cTn id="64" dur="100"/>
                                        <p:tgtEl>
                                          <p:spTgt spid="233">
                                            <p:txEl>
                                              <p:pRg st="0" end="0"/>
                                            </p:txEl>
                                          </p:spTgt>
                                        </p:tgtEl>
                                      </p:cBhvr>
                                    </p:animEffect>
                                    <p:set>
                                      <p:cBhvr>
                                        <p:cTn id="65" dur="1" fill="hold">
                                          <p:stCondLst>
                                            <p:cond delay="99"/>
                                          </p:stCondLst>
                                        </p:cTn>
                                        <p:tgtEl>
                                          <p:spTgt spid="233">
                                            <p:txEl>
                                              <p:pRg st="0" end="0"/>
                                            </p:txEl>
                                          </p:spTgt>
                                        </p:tgtEl>
                                        <p:attrNameLst>
                                          <p:attrName>style.visibility</p:attrName>
                                        </p:attrNameLst>
                                      </p:cBhvr>
                                      <p:to>
                                        <p:strVal val="hidden"/>
                                      </p:to>
                                    </p:set>
                                  </p:childTnLst>
                                </p:cTn>
                              </p:par>
                              <p:par>
                                <p:cTn id="66" presetID="1" presetClass="entr" presetSubtype="0" fill="hold" grpId="1" nodeType="withEffect">
                                  <p:stCondLst>
                                    <p:cond delay="4300"/>
                                  </p:stCondLst>
                                  <p:childTnLst>
                                    <p:set>
                                      <p:cBhvr>
                                        <p:cTn id="67" dur="1" fill="hold">
                                          <p:stCondLst>
                                            <p:cond delay="0"/>
                                          </p:stCondLst>
                                        </p:cTn>
                                        <p:tgtEl>
                                          <p:spTgt spid="234">
                                            <p:txEl>
                                              <p:pRg st="0" end="0"/>
                                            </p:txEl>
                                          </p:spTgt>
                                        </p:tgtEl>
                                        <p:attrNameLst>
                                          <p:attrName>style.visibility</p:attrName>
                                        </p:attrNameLst>
                                      </p:cBhvr>
                                      <p:to>
                                        <p:strVal val="visible"/>
                                      </p:to>
                                    </p:set>
                                  </p:childTnLst>
                                </p:cTn>
                              </p:par>
                              <p:par>
                                <p:cTn id="68" presetID="22" presetClass="exit" presetSubtype="4" fill="hold" grpId="0" nodeType="withEffect">
                                  <p:stCondLst>
                                    <p:cond delay="4350"/>
                                  </p:stCondLst>
                                  <p:childTnLst>
                                    <p:animEffect transition="out" filter="wipe(down)">
                                      <p:cBhvr>
                                        <p:cTn id="69" dur="100"/>
                                        <p:tgtEl>
                                          <p:spTgt spid="234">
                                            <p:txEl>
                                              <p:pRg st="0" end="0"/>
                                            </p:txEl>
                                          </p:spTgt>
                                        </p:tgtEl>
                                      </p:cBhvr>
                                    </p:animEffect>
                                    <p:set>
                                      <p:cBhvr>
                                        <p:cTn id="70" dur="1" fill="hold">
                                          <p:stCondLst>
                                            <p:cond delay="99"/>
                                          </p:stCondLst>
                                        </p:cTn>
                                        <p:tgtEl>
                                          <p:spTgt spid="234">
                                            <p:txEl>
                                              <p:pRg st="0" end="0"/>
                                            </p:txEl>
                                          </p:spTgt>
                                        </p:tgtEl>
                                        <p:attrNameLst>
                                          <p:attrName>style.visibility</p:attrName>
                                        </p:attrNameLst>
                                      </p:cBhvr>
                                      <p:to>
                                        <p:strVal val="hidden"/>
                                      </p:to>
                                    </p:set>
                                  </p:childTnLst>
                                </p:cTn>
                              </p:par>
                              <p:par>
                                <p:cTn id="71" presetID="1" presetClass="entr" presetSubtype="0" fill="hold" grpId="1" nodeType="withEffect">
                                  <p:stCondLst>
                                    <p:cond delay="4400"/>
                                  </p:stCondLst>
                                  <p:childTnLst>
                                    <p:set>
                                      <p:cBhvr>
                                        <p:cTn id="72" dur="1" fill="hold">
                                          <p:stCondLst>
                                            <p:cond delay="0"/>
                                          </p:stCondLst>
                                        </p:cTn>
                                        <p:tgtEl>
                                          <p:spTgt spid="235">
                                            <p:txEl>
                                              <p:pRg st="0" end="0"/>
                                            </p:txEl>
                                          </p:spTgt>
                                        </p:tgtEl>
                                        <p:attrNameLst>
                                          <p:attrName>style.visibility</p:attrName>
                                        </p:attrNameLst>
                                      </p:cBhvr>
                                      <p:to>
                                        <p:strVal val="visible"/>
                                      </p:to>
                                    </p:set>
                                  </p:childTnLst>
                                </p:cTn>
                              </p:par>
                              <p:par>
                                <p:cTn id="73" presetID="22" presetClass="exit" presetSubtype="4" fill="hold" grpId="0" nodeType="withEffect">
                                  <p:stCondLst>
                                    <p:cond delay="4450"/>
                                  </p:stCondLst>
                                  <p:childTnLst>
                                    <p:animEffect transition="out" filter="wipe(down)">
                                      <p:cBhvr>
                                        <p:cTn id="74" dur="100"/>
                                        <p:tgtEl>
                                          <p:spTgt spid="235">
                                            <p:txEl>
                                              <p:pRg st="0" end="0"/>
                                            </p:txEl>
                                          </p:spTgt>
                                        </p:tgtEl>
                                      </p:cBhvr>
                                    </p:animEffect>
                                    <p:set>
                                      <p:cBhvr>
                                        <p:cTn id="75" dur="1" fill="hold">
                                          <p:stCondLst>
                                            <p:cond delay="99"/>
                                          </p:stCondLst>
                                        </p:cTn>
                                        <p:tgtEl>
                                          <p:spTgt spid="235">
                                            <p:txEl>
                                              <p:pRg st="0" end="0"/>
                                            </p:txEl>
                                          </p:spTgt>
                                        </p:tgtEl>
                                        <p:attrNameLst>
                                          <p:attrName>style.visibility</p:attrName>
                                        </p:attrNameLst>
                                      </p:cBhvr>
                                      <p:to>
                                        <p:strVal val="hidden"/>
                                      </p:to>
                                    </p:set>
                                  </p:childTnLst>
                                </p:cTn>
                              </p:par>
                              <p:par>
                                <p:cTn id="76" presetID="1" presetClass="entr" presetSubtype="0" fill="hold" grpId="1" nodeType="withEffect">
                                  <p:stCondLst>
                                    <p:cond delay="4500"/>
                                  </p:stCondLst>
                                  <p:childTnLst>
                                    <p:set>
                                      <p:cBhvr>
                                        <p:cTn id="77" dur="1" fill="hold">
                                          <p:stCondLst>
                                            <p:cond delay="0"/>
                                          </p:stCondLst>
                                        </p:cTn>
                                        <p:tgtEl>
                                          <p:spTgt spid="229">
                                            <p:txEl>
                                              <p:pRg st="0" end="0"/>
                                            </p:txEl>
                                          </p:spTgt>
                                        </p:tgtEl>
                                        <p:attrNameLst>
                                          <p:attrName>style.visibility</p:attrName>
                                        </p:attrNameLst>
                                      </p:cBhvr>
                                      <p:to>
                                        <p:strVal val="visible"/>
                                      </p:to>
                                    </p:set>
                                  </p:childTnLst>
                                </p:cTn>
                              </p:par>
                              <p:par>
                                <p:cTn id="78" presetID="22" presetClass="exit" presetSubtype="4" fill="hold" grpId="0" nodeType="withEffect">
                                  <p:stCondLst>
                                    <p:cond delay="4550"/>
                                  </p:stCondLst>
                                  <p:childTnLst>
                                    <p:animEffect transition="out" filter="wipe(down)">
                                      <p:cBhvr>
                                        <p:cTn id="79" dur="100"/>
                                        <p:tgtEl>
                                          <p:spTgt spid="229">
                                            <p:txEl>
                                              <p:pRg st="0" end="0"/>
                                            </p:txEl>
                                          </p:spTgt>
                                        </p:tgtEl>
                                      </p:cBhvr>
                                    </p:animEffect>
                                    <p:set>
                                      <p:cBhvr>
                                        <p:cTn id="80" dur="1" fill="hold">
                                          <p:stCondLst>
                                            <p:cond delay="99"/>
                                          </p:stCondLst>
                                        </p:cTn>
                                        <p:tgtEl>
                                          <p:spTgt spid="229">
                                            <p:txEl>
                                              <p:pRg st="0" end="0"/>
                                            </p:txEl>
                                          </p:spTgt>
                                        </p:tgtEl>
                                        <p:attrNameLst>
                                          <p:attrName>style.visibility</p:attrName>
                                        </p:attrNameLst>
                                      </p:cBhvr>
                                      <p:to>
                                        <p:strVal val="hidden"/>
                                      </p:to>
                                    </p:set>
                                  </p:childTnLst>
                                </p:cTn>
                              </p:par>
                              <p:par>
                                <p:cTn id="81" presetID="1" presetClass="entr" presetSubtype="0" fill="hold" grpId="1" nodeType="withEffect">
                                  <p:stCondLst>
                                    <p:cond delay="4600"/>
                                  </p:stCondLst>
                                  <p:childTnLst>
                                    <p:set>
                                      <p:cBhvr>
                                        <p:cTn id="82" dur="1" fill="hold">
                                          <p:stCondLst>
                                            <p:cond delay="0"/>
                                          </p:stCondLst>
                                        </p:cTn>
                                        <p:tgtEl>
                                          <p:spTgt spid="230">
                                            <p:txEl>
                                              <p:pRg st="0" end="0"/>
                                            </p:txEl>
                                          </p:spTgt>
                                        </p:tgtEl>
                                        <p:attrNameLst>
                                          <p:attrName>style.visibility</p:attrName>
                                        </p:attrNameLst>
                                      </p:cBhvr>
                                      <p:to>
                                        <p:strVal val="visible"/>
                                      </p:to>
                                    </p:set>
                                  </p:childTnLst>
                                </p:cTn>
                              </p:par>
                              <p:par>
                                <p:cTn id="83" presetID="22" presetClass="exit" presetSubtype="4" fill="hold" grpId="0" nodeType="withEffect">
                                  <p:stCondLst>
                                    <p:cond delay="4650"/>
                                  </p:stCondLst>
                                  <p:childTnLst>
                                    <p:animEffect transition="out" filter="wipe(down)">
                                      <p:cBhvr>
                                        <p:cTn id="84" dur="100"/>
                                        <p:tgtEl>
                                          <p:spTgt spid="230">
                                            <p:txEl>
                                              <p:pRg st="0" end="0"/>
                                            </p:txEl>
                                          </p:spTgt>
                                        </p:tgtEl>
                                      </p:cBhvr>
                                    </p:animEffect>
                                    <p:set>
                                      <p:cBhvr>
                                        <p:cTn id="85" dur="1" fill="hold">
                                          <p:stCondLst>
                                            <p:cond delay="99"/>
                                          </p:stCondLst>
                                        </p:cTn>
                                        <p:tgtEl>
                                          <p:spTgt spid="230">
                                            <p:txEl>
                                              <p:pRg st="0" end="0"/>
                                            </p:txEl>
                                          </p:spTgt>
                                        </p:tgtEl>
                                        <p:attrNameLst>
                                          <p:attrName>style.visibility</p:attrName>
                                        </p:attrNameLst>
                                      </p:cBhvr>
                                      <p:to>
                                        <p:strVal val="hidden"/>
                                      </p:to>
                                    </p:set>
                                  </p:childTnLst>
                                </p:cTn>
                              </p:par>
                              <p:par>
                                <p:cTn id="86" presetID="1" presetClass="entr" presetSubtype="0" fill="hold" grpId="1" nodeType="withEffect">
                                  <p:stCondLst>
                                    <p:cond delay="4700"/>
                                  </p:stCondLst>
                                  <p:childTnLst>
                                    <p:set>
                                      <p:cBhvr>
                                        <p:cTn id="87" dur="1" fill="hold">
                                          <p:stCondLst>
                                            <p:cond delay="0"/>
                                          </p:stCondLst>
                                        </p:cTn>
                                        <p:tgtEl>
                                          <p:spTgt spid="243">
                                            <p:txEl>
                                              <p:pRg st="0" end="0"/>
                                            </p:txEl>
                                          </p:spTgt>
                                        </p:tgtEl>
                                        <p:attrNameLst>
                                          <p:attrName>style.visibility</p:attrName>
                                        </p:attrNameLst>
                                      </p:cBhvr>
                                      <p:to>
                                        <p:strVal val="visible"/>
                                      </p:to>
                                    </p:set>
                                  </p:childTnLst>
                                </p:cTn>
                              </p:par>
                              <p:par>
                                <p:cTn id="88" presetID="22" presetClass="exit" presetSubtype="4" fill="hold" grpId="0" nodeType="withEffect">
                                  <p:stCondLst>
                                    <p:cond delay="4750"/>
                                  </p:stCondLst>
                                  <p:childTnLst>
                                    <p:animEffect transition="out" filter="wipe(down)">
                                      <p:cBhvr>
                                        <p:cTn id="89" dur="100"/>
                                        <p:tgtEl>
                                          <p:spTgt spid="243">
                                            <p:txEl>
                                              <p:pRg st="0" end="0"/>
                                            </p:txEl>
                                          </p:spTgt>
                                        </p:tgtEl>
                                      </p:cBhvr>
                                    </p:animEffect>
                                    <p:set>
                                      <p:cBhvr>
                                        <p:cTn id="90" dur="1" fill="hold">
                                          <p:stCondLst>
                                            <p:cond delay="99"/>
                                          </p:stCondLst>
                                        </p:cTn>
                                        <p:tgtEl>
                                          <p:spTgt spid="243">
                                            <p:txEl>
                                              <p:pRg st="0" end="0"/>
                                            </p:txEl>
                                          </p:spTgt>
                                        </p:tgtEl>
                                        <p:attrNameLst>
                                          <p:attrName>style.visibility</p:attrName>
                                        </p:attrNameLst>
                                      </p:cBhvr>
                                      <p:to>
                                        <p:strVal val="hidden"/>
                                      </p:to>
                                    </p:set>
                                  </p:childTnLst>
                                </p:cTn>
                              </p:par>
                              <p:par>
                                <p:cTn id="91" presetID="1" presetClass="entr" presetSubtype="0" fill="hold" grpId="1" nodeType="withEffect">
                                  <p:stCondLst>
                                    <p:cond delay="4800"/>
                                  </p:stCondLst>
                                  <p:childTnLst>
                                    <p:set>
                                      <p:cBhvr>
                                        <p:cTn id="92" dur="1" fill="hold">
                                          <p:stCondLst>
                                            <p:cond delay="0"/>
                                          </p:stCondLst>
                                        </p:cTn>
                                        <p:tgtEl>
                                          <p:spTgt spid="244">
                                            <p:txEl>
                                              <p:pRg st="0" end="0"/>
                                            </p:txEl>
                                          </p:spTgt>
                                        </p:tgtEl>
                                        <p:attrNameLst>
                                          <p:attrName>style.visibility</p:attrName>
                                        </p:attrNameLst>
                                      </p:cBhvr>
                                      <p:to>
                                        <p:strVal val="visible"/>
                                      </p:to>
                                    </p:set>
                                  </p:childTnLst>
                                </p:cTn>
                              </p:par>
                              <p:par>
                                <p:cTn id="93" presetID="22" presetClass="exit" presetSubtype="4" fill="hold" grpId="0" nodeType="withEffect">
                                  <p:stCondLst>
                                    <p:cond delay="4850"/>
                                  </p:stCondLst>
                                  <p:childTnLst>
                                    <p:animEffect transition="out" filter="wipe(down)">
                                      <p:cBhvr>
                                        <p:cTn id="94" dur="100"/>
                                        <p:tgtEl>
                                          <p:spTgt spid="244">
                                            <p:txEl>
                                              <p:pRg st="0" end="0"/>
                                            </p:txEl>
                                          </p:spTgt>
                                        </p:tgtEl>
                                      </p:cBhvr>
                                    </p:animEffect>
                                    <p:set>
                                      <p:cBhvr>
                                        <p:cTn id="95" dur="1" fill="hold">
                                          <p:stCondLst>
                                            <p:cond delay="99"/>
                                          </p:stCondLst>
                                        </p:cTn>
                                        <p:tgtEl>
                                          <p:spTgt spid="244">
                                            <p:txEl>
                                              <p:pRg st="0" end="0"/>
                                            </p:txEl>
                                          </p:spTgt>
                                        </p:tgtEl>
                                        <p:attrNameLst>
                                          <p:attrName>style.visibility</p:attrName>
                                        </p:attrNameLst>
                                      </p:cBhvr>
                                      <p:to>
                                        <p:strVal val="hidden"/>
                                      </p:to>
                                    </p:set>
                                  </p:childTnLst>
                                </p:cTn>
                              </p:par>
                              <p:par>
                                <p:cTn id="96" presetID="1" presetClass="entr" presetSubtype="0" fill="hold" grpId="1" nodeType="withEffect">
                                  <p:stCondLst>
                                    <p:cond delay="4900"/>
                                  </p:stCondLst>
                                  <p:childTnLst>
                                    <p:set>
                                      <p:cBhvr>
                                        <p:cTn id="97" dur="1" fill="hold">
                                          <p:stCondLst>
                                            <p:cond delay="0"/>
                                          </p:stCondLst>
                                        </p:cTn>
                                        <p:tgtEl>
                                          <p:spTgt spid="245">
                                            <p:txEl>
                                              <p:pRg st="0" end="0"/>
                                            </p:txEl>
                                          </p:spTgt>
                                        </p:tgtEl>
                                        <p:attrNameLst>
                                          <p:attrName>style.visibility</p:attrName>
                                        </p:attrNameLst>
                                      </p:cBhvr>
                                      <p:to>
                                        <p:strVal val="visible"/>
                                      </p:to>
                                    </p:set>
                                  </p:childTnLst>
                                </p:cTn>
                              </p:par>
                              <p:par>
                                <p:cTn id="98" presetID="22" presetClass="exit" presetSubtype="4" fill="hold" grpId="0" nodeType="withEffect">
                                  <p:stCondLst>
                                    <p:cond delay="4950"/>
                                  </p:stCondLst>
                                  <p:childTnLst>
                                    <p:animEffect transition="out" filter="wipe(down)">
                                      <p:cBhvr>
                                        <p:cTn id="99" dur="100"/>
                                        <p:tgtEl>
                                          <p:spTgt spid="245">
                                            <p:txEl>
                                              <p:pRg st="0" end="0"/>
                                            </p:txEl>
                                          </p:spTgt>
                                        </p:tgtEl>
                                      </p:cBhvr>
                                    </p:animEffect>
                                    <p:set>
                                      <p:cBhvr>
                                        <p:cTn id="100" dur="1" fill="hold">
                                          <p:stCondLst>
                                            <p:cond delay="99"/>
                                          </p:stCondLst>
                                        </p:cTn>
                                        <p:tgtEl>
                                          <p:spTgt spid="245">
                                            <p:txEl>
                                              <p:pRg st="0" end="0"/>
                                            </p:txEl>
                                          </p:spTgt>
                                        </p:tgtEl>
                                        <p:attrNameLst>
                                          <p:attrName>style.visibility</p:attrName>
                                        </p:attrNameLst>
                                      </p:cBhvr>
                                      <p:to>
                                        <p:strVal val="hidden"/>
                                      </p:to>
                                    </p:set>
                                  </p:childTnLst>
                                </p:cTn>
                              </p:par>
                              <p:par>
                                <p:cTn id="101" presetID="1" presetClass="entr" presetSubtype="0" fill="hold" grpId="1" nodeType="withEffect">
                                  <p:stCondLst>
                                    <p:cond delay="5000"/>
                                  </p:stCondLst>
                                  <p:childTnLst>
                                    <p:set>
                                      <p:cBhvr>
                                        <p:cTn id="102" dur="1" fill="hold">
                                          <p:stCondLst>
                                            <p:cond delay="0"/>
                                          </p:stCondLst>
                                        </p:cTn>
                                        <p:tgtEl>
                                          <p:spTgt spid="246">
                                            <p:txEl>
                                              <p:pRg st="0" end="0"/>
                                            </p:txEl>
                                          </p:spTgt>
                                        </p:tgtEl>
                                        <p:attrNameLst>
                                          <p:attrName>style.visibility</p:attrName>
                                        </p:attrNameLst>
                                      </p:cBhvr>
                                      <p:to>
                                        <p:strVal val="visible"/>
                                      </p:to>
                                    </p:set>
                                  </p:childTnLst>
                                </p:cTn>
                              </p:par>
                              <p:par>
                                <p:cTn id="103" presetID="22" presetClass="exit" presetSubtype="4" fill="hold" grpId="0" nodeType="withEffect">
                                  <p:stCondLst>
                                    <p:cond delay="5050"/>
                                  </p:stCondLst>
                                  <p:childTnLst>
                                    <p:animEffect transition="out" filter="wipe(down)">
                                      <p:cBhvr>
                                        <p:cTn id="104" dur="100"/>
                                        <p:tgtEl>
                                          <p:spTgt spid="246">
                                            <p:txEl>
                                              <p:pRg st="0" end="0"/>
                                            </p:txEl>
                                          </p:spTgt>
                                        </p:tgtEl>
                                      </p:cBhvr>
                                    </p:animEffect>
                                    <p:set>
                                      <p:cBhvr>
                                        <p:cTn id="105" dur="1" fill="hold">
                                          <p:stCondLst>
                                            <p:cond delay="99"/>
                                          </p:stCondLst>
                                        </p:cTn>
                                        <p:tgtEl>
                                          <p:spTgt spid="246">
                                            <p:txEl>
                                              <p:pRg st="0" end="0"/>
                                            </p:txEl>
                                          </p:spTgt>
                                        </p:tgtEl>
                                        <p:attrNameLst>
                                          <p:attrName>style.visibility</p:attrName>
                                        </p:attrNameLst>
                                      </p:cBhvr>
                                      <p:to>
                                        <p:strVal val="hidden"/>
                                      </p:to>
                                    </p:set>
                                  </p:childTnLst>
                                </p:cTn>
                              </p:par>
                              <p:par>
                                <p:cTn id="106" presetID="1" presetClass="entr" presetSubtype="0" fill="hold" grpId="0" nodeType="withEffect">
                                  <p:stCondLst>
                                    <p:cond delay="5100"/>
                                  </p:stCondLst>
                                  <p:childTnLst>
                                    <p:set>
                                      <p:cBhvr>
                                        <p:cTn id="107" dur="1" fill="hold">
                                          <p:stCondLst>
                                            <p:cond delay="0"/>
                                          </p:stCondLst>
                                        </p:cTn>
                                        <p:tgtEl>
                                          <p:spTgt spid="271">
                                            <p:txEl>
                                              <p:pRg st="0" end="0"/>
                                            </p:txEl>
                                          </p:spTgt>
                                        </p:tgtEl>
                                        <p:attrNameLst>
                                          <p:attrName>style.visibility</p:attrName>
                                        </p:attrNameLst>
                                      </p:cBhvr>
                                      <p:to>
                                        <p:strVal val="visible"/>
                                      </p:to>
                                    </p:set>
                                  </p:childTnLst>
                                </p:cTn>
                              </p:par>
                              <p:par>
                                <p:cTn id="108" presetID="1" presetClass="entr" presetSubtype="0" fill="hold" nodeType="withEffect">
                                  <p:stCondLst>
                                    <p:cond delay="5050"/>
                                  </p:stCondLst>
                                  <p:childTnLst>
                                    <p:set>
                                      <p:cBhvr>
                                        <p:cTn id="109" dur="1" fill="hold">
                                          <p:stCondLst>
                                            <p:cond delay="0"/>
                                          </p:stCondLst>
                                        </p:cTn>
                                        <p:tgtEl>
                                          <p:spTgt spid="191"/>
                                        </p:tgtEl>
                                        <p:attrNameLst>
                                          <p:attrName>style.visibility</p:attrName>
                                        </p:attrNameLst>
                                      </p:cBhvr>
                                      <p:to>
                                        <p:strVal val="visible"/>
                                      </p:to>
                                    </p:set>
                                  </p:childTnLst>
                                </p:cTn>
                              </p:par>
                              <p:par>
                                <p:cTn id="110" presetID="1" presetClass="exit" presetSubtype="0" fill="hold" nodeType="withEffect">
                                  <p:stCondLst>
                                    <p:cond delay="5250"/>
                                  </p:stCondLst>
                                  <p:childTnLst>
                                    <p:set>
                                      <p:cBhvr>
                                        <p:cTn id="111" dur="1" fill="hold">
                                          <p:stCondLst>
                                            <p:cond delay="0"/>
                                          </p:stCondLst>
                                        </p:cTn>
                                        <p:tgtEl>
                                          <p:spTgt spid="191"/>
                                        </p:tgtEl>
                                        <p:attrNameLst>
                                          <p:attrName>style.visibility</p:attrName>
                                        </p:attrNameLst>
                                      </p:cBhvr>
                                      <p:to>
                                        <p:strVal val="hidden"/>
                                      </p:to>
                                    </p:set>
                                  </p:childTnLst>
                                </p:cTn>
                              </p:par>
                              <p:par>
                                <p:cTn id="112" presetID="1" presetClass="entr" presetSubtype="0" fill="hold" grpId="1" nodeType="withEffect">
                                  <p:stCondLst>
                                    <p:cond delay="5000"/>
                                  </p:stCondLst>
                                  <p:childTnLst>
                                    <p:set>
                                      <p:cBhvr>
                                        <p:cTn id="113" dur="1" fill="hold">
                                          <p:stCondLst>
                                            <p:cond delay="0"/>
                                          </p:stCondLst>
                                        </p:cTn>
                                        <p:tgtEl>
                                          <p:spTgt spid="260">
                                            <p:txEl>
                                              <p:pRg st="0" end="0"/>
                                            </p:txEl>
                                          </p:spTgt>
                                        </p:tgtEl>
                                        <p:attrNameLst>
                                          <p:attrName>style.visibility</p:attrName>
                                        </p:attrNameLst>
                                      </p:cBhvr>
                                      <p:to>
                                        <p:strVal val="visible"/>
                                      </p:to>
                                    </p:set>
                                  </p:childTnLst>
                                </p:cTn>
                              </p:par>
                              <p:par>
                                <p:cTn id="114" presetID="22" presetClass="exit" presetSubtype="4" fill="hold" grpId="0" nodeType="withEffect">
                                  <p:stCondLst>
                                    <p:cond delay="5050"/>
                                  </p:stCondLst>
                                  <p:childTnLst>
                                    <p:animEffect transition="out" filter="wipe(down)">
                                      <p:cBhvr>
                                        <p:cTn id="115" dur="100"/>
                                        <p:tgtEl>
                                          <p:spTgt spid="260">
                                            <p:txEl>
                                              <p:pRg st="0" end="0"/>
                                            </p:txEl>
                                          </p:spTgt>
                                        </p:tgtEl>
                                      </p:cBhvr>
                                    </p:animEffect>
                                    <p:set>
                                      <p:cBhvr>
                                        <p:cTn id="116" dur="1" fill="hold">
                                          <p:stCondLst>
                                            <p:cond delay="99"/>
                                          </p:stCondLst>
                                        </p:cTn>
                                        <p:tgtEl>
                                          <p:spTgt spid="260">
                                            <p:txEl>
                                              <p:pRg st="0" end="0"/>
                                            </p:txEl>
                                          </p:spTgt>
                                        </p:tgtEl>
                                        <p:attrNameLst>
                                          <p:attrName>style.visibility</p:attrName>
                                        </p:attrNameLst>
                                      </p:cBhvr>
                                      <p:to>
                                        <p:strVal val="hidden"/>
                                      </p:to>
                                    </p:set>
                                  </p:childTnLst>
                                </p:cTn>
                              </p:par>
                              <p:par>
                                <p:cTn id="117" presetID="1" presetClass="entr" presetSubtype="0" fill="hold" grpId="1" nodeType="withEffect">
                                  <p:stCondLst>
                                    <p:cond delay="5100"/>
                                  </p:stCondLst>
                                  <p:childTnLst>
                                    <p:set>
                                      <p:cBhvr>
                                        <p:cTn id="118" dur="1" fill="hold">
                                          <p:stCondLst>
                                            <p:cond delay="0"/>
                                          </p:stCondLst>
                                        </p:cTn>
                                        <p:tgtEl>
                                          <p:spTgt spid="261">
                                            <p:txEl>
                                              <p:pRg st="0" end="0"/>
                                            </p:txEl>
                                          </p:spTgt>
                                        </p:tgtEl>
                                        <p:attrNameLst>
                                          <p:attrName>style.visibility</p:attrName>
                                        </p:attrNameLst>
                                      </p:cBhvr>
                                      <p:to>
                                        <p:strVal val="visible"/>
                                      </p:to>
                                    </p:set>
                                  </p:childTnLst>
                                </p:cTn>
                              </p:par>
                              <p:par>
                                <p:cTn id="119" presetID="22" presetClass="exit" presetSubtype="4" fill="hold" grpId="0" nodeType="withEffect">
                                  <p:stCondLst>
                                    <p:cond delay="5150"/>
                                  </p:stCondLst>
                                  <p:childTnLst>
                                    <p:animEffect transition="out" filter="wipe(down)">
                                      <p:cBhvr>
                                        <p:cTn id="120" dur="100"/>
                                        <p:tgtEl>
                                          <p:spTgt spid="261">
                                            <p:txEl>
                                              <p:pRg st="0" end="0"/>
                                            </p:txEl>
                                          </p:spTgt>
                                        </p:tgtEl>
                                      </p:cBhvr>
                                    </p:animEffect>
                                    <p:set>
                                      <p:cBhvr>
                                        <p:cTn id="121" dur="1" fill="hold">
                                          <p:stCondLst>
                                            <p:cond delay="99"/>
                                          </p:stCondLst>
                                        </p:cTn>
                                        <p:tgtEl>
                                          <p:spTgt spid="261">
                                            <p:txEl>
                                              <p:pRg st="0" end="0"/>
                                            </p:txEl>
                                          </p:spTgt>
                                        </p:tgtEl>
                                        <p:attrNameLst>
                                          <p:attrName>style.visibility</p:attrName>
                                        </p:attrNameLst>
                                      </p:cBhvr>
                                      <p:to>
                                        <p:strVal val="hidden"/>
                                      </p:to>
                                    </p:set>
                                  </p:childTnLst>
                                </p:cTn>
                              </p:par>
                              <p:par>
                                <p:cTn id="122" presetID="1" presetClass="entr" presetSubtype="0" fill="hold" grpId="1" nodeType="withEffect">
                                  <p:stCondLst>
                                    <p:cond delay="5200"/>
                                  </p:stCondLst>
                                  <p:childTnLst>
                                    <p:set>
                                      <p:cBhvr>
                                        <p:cTn id="123" dur="1" fill="hold">
                                          <p:stCondLst>
                                            <p:cond delay="0"/>
                                          </p:stCondLst>
                                        </p:cTn>
                                        <p:tgtEl>
                                          <p:spTgt spid="262">
                                            <p:txEl>
                                              <p:pRg st="0" end="0"/>
                                            </p:txEl>
                                          </p:spTgt>
                                        </p:tgtEl>
                                        <p:attrNameLst>
                                          <p:attrName>style.visibility</p:attrName>
                                        </p:attrNameLst>
                                      </p:cBhvr>
                                      <p:to>
                                        <p:strVal val="visible"/>
                                      </p:to>
                                    </p:set>
                                  </p:childTnLst>
                                </p:cTn>
                              </p:par>
                              <p:par>
                                <p:cTn id="124" presetID="22" presetClass="exit" presetSubtype="4" fill="hold" grpId="0" nodeType="withEffect">
                                  <p:stCondLst>
                                    <p:cond delay="5250"/>
                                  </p:stCondLst>
                                  <p:childTnLst>
                                    <p:animEffect transition="out" filter="wipe(down)">
                                      <p:cBhvr>
                                        <p:cTn id="125" dur="100"/>
                                        <p:tgtEl>
                                          <p:spTgt spid="262">
                                            <p:txEl>
                                              <p:pRg st="0" end="0"/>
                                            </p:txEl>
                                          </p:spTgt>
                                        </p:tgtEl>
                                      </p:cBhvr>
                                    </p:animEffect>
                                    <p:set>
                                      <p:cBhvr>
                                        <p:cTn id="126" dur="1" fill="hold">
                                          <p:stCondLst>
                                            <p:cond delay="99"/>
                                          </p:stCondLst>
                                        </p:cTn>
                                        <p:tgtEl>
                                          <p:spTgt spid="262">
                                            <p:txEl>
                                              <p:pRg st="0" end="0"/>
                                            </p:txEl>
                                          </p:spTgt>
                                        </p:tgtEl>
                                        <p:attrNameLst>
                                          <p:attrName>style.visibility</p:attrName>
                                        </p:attrNameLst>
                                      </p:cBhvr>
                                      <p:to>
                                        <p:strVal val="hidden"/>
                                      </p:to>
                                    </p:set>
                                  </p:childTnLst>
                                </p:cTn>
                              </p:par>
                              <p:par>
                                <p:cTn id="127" presetID="1" presetClass="entr" presetSubtype="0" fill="hold" grpId="1" nodeType="withEffect">
                                  <p:stCondLst>
                                    <p:cond delay="5300"/>
                                  </p:stCondLst>
                                  <p:childTnLst>
                                    <p:set>
                                      <p:cBhvr>
                                        <p:cTn id="128" dur="1" fill="hold">
                                          <p:stCondLst>
                                            <p:cond delay="0"/>
                                          </p:stCondLst>
                                        </p:cTn>
                                        <p:tgtEl>
                                          <p:spTgt spid="263">
                                            <p:txEl>
                                              <p:pRg st="0" end="0"/>
                                            </p:txEl>
                                          </p:spTgt>
                                        </p:tgtEl>
                                        <p:attrNameLst>
                                          <p:attrName>style.visibility</p:attrName>
                                        </p:attrNameLst>
                                      </p:cBhvr>
                                      <p:to>
                                        <p:strVal val="visible"/>
                                      </p:to>
                                    </p:set>
                                  </p:childTnLst>
                                </p:cTn>
                              </p:par>
                              <p:par>
                                <p:cTn id="129" presetID="22" presetClass="exit" presetSubtype="4" fill="hold" grpId="0" nodeType="withEffect">
                                  <p:stCondLst>
                                    <p:cond delay="5350"/>
                                  </p:stCondLst>
                                  <p:childTnLst>
                                    <p:animEffect transition="out" filter="wipe(down)">
                                      <p:cBhvr>
                                        <p:cTn id="130" dur="100"/>
                                        <p:tgtEl>
                                          <p:spTgt spid="263">
                                            <p:txEl>
                                              <p:pRg st="0" end="0"/>
                                            </p:txEl>
                                          </p:spTgt>
                                        </p:tgtEl>
                                      </p:cBhvr>
                                    </p:animEffect>
                                    <p:set>
                                      <p:cBhvr>
                                        <p:cTn id="131" dur="1" fill="hold">
                                          <p:stCondLst>
                                            <p:cond delay="99"/>
                                          </p:stCondLst>
                                        </p:cTn>
                                        <p:tgtEl>
                                          <p:spTgt spid="263">
                                            <p:txEl>
                                              <p:pRg st="0" end="0"/>
                                            </p:txEl>
                                          </p:spTgt>
                                        </p:tgtEl>
                                        <p:attrNameLst>
                                          <p:attrName>style.visibility</p:attrName>
                                        </p:attrNameLst>
                                      </p:cBhvr>
                                      <p:to>
                                        <p:strVal val="hidden"/>
                                      </p:to>
                                    </p:set>
                                  </p:childTnLst>
                                </p:cTn>
                              </p:par>
                              <p:par>
                                <p:cTn id="132" presetID="1" presetClass="entr" presetSubtype="0" fill="hold" grpId="1" nodeType="withEffect">
                                  <p:stCondLst>
                                    <p:cond delay="5400"/>
                                  </p:stCondLst>
                                  <p:childTnLst>
                                    <p:set>
                                      <p:cBhvr>
                                        <p:cTn id="133" dur="1" fill="hold">
                                          <p:stCondLst>
                                            <p:cond delay="0"/>
                                          </p:stCondLst>
                                        </p:cTn>
                                        <p:tgtEl>
                                          <p:spTgt spid="264">
                                            <p:txEl>
                                              <p:pRg st="0" end="0"/>
                                            </p:txEl>
                                          </p:spTgt>
                                        </p:tgtEl>
                                        <p:attrNameLst>
                                          <p:attrName>style.visibility</p:attrName>
                                        </p:attrNameLst>
                                      </p:cBhvr>
                                      <p:to>
                                        <p:strVal val="visible"/>
                                      </p:to>
                                    </p:set>
                                  </p:childTnLst>
                                </p:cTn>
                              </p:par>
                              <p:par>
                                <p:cTn id="134" presetID="22" presetClass="exit" presetSubtype="4" fill="hold" grpId="0" nodeType="withEffect">
                                  <p:stCondLst>
                                    <p:cond delay="5450"/>
                                  </p:stCondLst>
                                  <p:childTnLst>
                                    <p:animEffect transition="out" filter="wipe(down)">
                                      <p:cBhvr>
                                        <p:cTn id="135" dur="100"/>
                                        <p:tgtEl>
                                          <p:spTgt spid="264">
                                            <p:txEl>
                                              <p:pRg st="0" end="0"/>
                                            </p:txEl>
                                          </p:spTgt>
                                        </p:tgtEl>
                                      </p:cBhvr>
                                    </p:animEffect>
                                    <p:set>
                                      <p:cBhvr>
                                        <p:cTn id="136" dur="1" fill="hold">
                                          <p:stCondLst>
                                            <p:cond delay="99"/>
                                          </p:stCondLst>
                                        </p:cTn>
                                        <p:tgtEl>
                                          <p:spTgt spid="264">
                                            <p:txEl>
                                              <p:pRg st="0" end="0"/>
                                            </p:txEl>
                                          </p:spTgt>
                                        </p:tgtEl>
                                        <p:attrNameLst>
                                          <p:attrName>style.visibility</p:attrName>
                                        </p:attrNameLst>
                                      </p:cBhvr>
                                      <p:to>
                                        <p:strVal val="hidden"/>
                                      </p:to>
                                    </p:set>
                                  </p:childTnLst>
                                </p:cTn>
                              </p:par>
                              <p:par>
                                <p:cTn id="137" presetID="1" presetClass="entr" presetSubtype="0" fill="hold" grpId="1" nodeType="withEffect">
                                  <p:stCondLst>
                                    <p:cond delay="5500"/>
                                  </p:stCondLst>
                                  <p:childTnLst>
                                    <p:set>
                                      <p:cBhvr>
                                        <p:cTn id="138" dur="1" fill="hold">
                                          <p:stCondLst>
                                            <p:cond delay="0"/>
                                          </p:stCondLst>
                                        </p:cTn>
                                        <p:tgtEl>
                                          <p:spTgt spid="258">
                                            <p:txEl>
                                              <p:pRg st="0" end="0"/>
                                            </p:txEl>
                                          </p:spTgt>
                                        </p:tgtEl>
                                        <p:attrNameLst>
                                          <p:attrName>style.visibility</p:attrName>
                                        </p:attrNameLst>
                                      </p:cBhvr>
                                      <p:to>
                                        <p:strVal val="visible"/>
                                      </p:to>
                                    </p:set>
                                  </p:childTnLst>
                                </p:cTn>
                              </p:par>
                              <p:par>
                                <p:cTn id="139" presetID="22" presetClass="exit" presetSubtype="4" fill="hold" grpId="0" nodeType="withEffect">
                                  <p:stCondLst>
                                    <p:cond delay="5550"/>
                                  </p:stCondLst>
                                  <p:childTnLst>
                                    <p:animEffect transition="out" filter="wipe(down)">
                                      <p:cBhvr>
                                        <p:cTn id="140" dur="100"/>
                                        <p:tgtEl>
                                          <p:spTgt spid="258">
                                            <p:txEl>
                                              <p:pRg st="0" end="0"/>
                                            </p:txEl>
                                          </p:spTgt>
                                        </p:tgtEl>
                                      </p:cBhvr>
                                    </p:animEffect>
                                    <p:set>
                                      <p:cBhvr>
                                        <p:cTn id="141" dur="1" fill="hold">
                                          <p:stCondLst>
                                            <p:cond delay="99"/>
                                          </p:stCondLst>
                                        </p:cTn>
                                        <p:tgtEl>
                                          <p:spTgt spid="258">
                                            <p:txEl>
                                              <p:pRg st="0" end="0"/>
                                            </p:txEl>
                                          </p:spTgt>
                                        </p:tgtEl>
                                        <p:attrNameLst>
                                          <p:attrName>style.visibility</p:attrName>
                                        </p:attrNameLst>
                                      </p:cBhvr>
                                      <p:to>
                                        <p:strVal val="hidden"/>
                                      </p:to>
                                    </p:set>
                                  </p:childTnLst>
                                </p:cTn>
                              </p:par>
                              <p:par>
                                <p:cTn id="142" presetID="1" presetClass="entr" presetSubtype="0" fill="hold" grpId="1" nodeType="withEffect">
                                  <p:stCondLst>
                                    <p:cond delay="5600"/>
                                  </p:stCondLst>
                                  <p:childTnLst>
                                    <p:set>
                                      <p:cBhvr>
                                        <p:cTn id="143" dur="1" fill="hold">
                                          <p:stCondLst>
                                            <p:cond delay="0"/>
                                          </p:stCondLst>
                                        </p:cTn>
                                        <p:tgtEl>
                                          <p:spTgt spid="259">
                                            <p:txEl>
                                              <p:pRg st="0" end="0"/>
                                            </p:txEl>
                                          </p:spTgt>
                                        </p:tgtEl>
                                        <p:attrNameLst>
                                          <p:attrName>style.visibility</p:attrName>
                                        </p:attrNameLst>
                                      </p:cBhvr>
                                      <p:to>
                                        <p:strVal val="visible"/>
                                      </p:to>
                                    </p:set>
                                  </p:childTnLst>
                                </p:cTn>
                              </p:par>
                              <p:par>
                                <p:cTn id="144" presetID="22" presetClass="exit" presetSubtype="4" fill="hold" grpId="0" nodeType="withEffect">
                                  <p:stCondLst>
                                    <p:cond delay="5650"/>
                                  </p:stCondLst>
                                  <p:childTnLst>
                                    <p:animEffect transition="out" filter="wipe(down)">
                                      <p:cBhvr>
                                        <p:cTn id="145" dur="100"/>
                                        <p:tgtEl>
                                          <p:spTgt spid="259">
                                            <p:txEl>
                                              <p:pRg st="0" end="0"/>
                                            </p:txEl>
                                          </p:spTgt>
                                        </p:tgtEl>
                                      </p:cBhvr>
                                    </p:animEffect>
                                    <p:set>
                                      <p:cBhvr>
                                        <p:cTn id="146" dur="1" fill="hold">
                                          <p:stCondLst>
                                            <p:cond delay="99"/>
                                          </p:stCondLst>
                                        </p:cTn>
                                        <p:tgtEl>
                                          <p:spTgt spid="259">
                                            <p:txEl>
                                              <p:pRg st="0" end="0"/>
                                            </p:txEl>
                                          </p:spTgt>
                                        </p:tgtEl>
                                        <p:attrNameLst>
                                          <p:attrName>style.visibility</p:attrName>
                                        </p:attrNameLst>
                                      </p:cBhvr>
                                      <p:to>
                                        <p:strVal val="hidden"/>
                                      </p:to>
                                    </p:set>
                                  </p:childTnLst>
                                </p:cTn>
                              </p:par>
                              <p:par>
                                <p:cTn id="147" presetID="1" presetClass="entr" presetSubtype="0" fill="hold" grpId="1" nodeType="withEffect">
                                  <p:stCondLst>
                                    <p:cond delay="5700"/>
                                  </p:stCondLst>
                                  <p:childTnLst>
                                    <p:set>
                                      <p:cBhvr>
                                        <p:cTn id="148" dur="1" fill="hold">
                                          <p:stCondLst>
                                            <p:cond delay="0"/>
                                          </p:stCondLst>
                                        </p:cTn>
                                        <p:tgtEl>
                                          <p:spTgt spid="265">
                                            <p:txEl>
                                              <p:pRg st="0" end="0"/>
                                            </p:txEl>
                                          </p:spTgt>
                                        </p:tgtEl>
                                        <p:attrNameLst>
                                          <p:attrName>style.visibility</p:attrName>
                                        </p:attrNameLst>
                                      </p:cBhvr>
                                      <p:to>
                                        <p:strVal val="visible"/>
                                      </p:to>
                                    </p:set>
                                  </p:childTnLst>
                                </p:cTn>
                              </p:par>
                              <p:par>
                                <p:cTn id="149" presetID="22" presetClass="exit" presetSubtype="4" fill="hold" grpId="0" nodeType="withEffect">
                                  <p:stCondLst>
                                    <p:cond delay="5750"/>
                                  </p:stCondLst>
                                  <p:childTnLst>
                                    <p:animEffect transition="out" filter="wipe(down)">
                                      <p:cBhvr>
                                        <p:cTn id="150" dur="100"/>
                                        <p:tgtEl>
                                          <p:spTgt spid="265">
                                            <p:txEl>
                                              <p:pRg st="0" end="0"/>
                                            </p:txEl>
                                          </p:spTgt>
                                        </p:tgtEl>
                                      </p:cBhvr>
                                    </p:animEffect>
                                    <p:set>
                                      <p:cBhvr>
                                        <p:cTn id="151" dur="1" fill="hold">
                                          <p:stCondLst>
                                            <p:cond delay="99"/>
                                          </p:stCondLst>
                                        </p:cTn>
                                        <p:tgtEl>
                                          <p:spTgt spid="265">
                                            <p:txEl>
                                              <p:pRg st="0" end="0"/>
                                            </p:txEl>
                                          </p:spTgt>
                                        </p:tgtEl>
                                        <p:attrNameLst>
                                          <p:attrName>style.visibility</p:attrName>
                                        </p:attrNameLst>
                                      </p:cBhvr>
                                      <p:to>
                                        <p:strVal val="hidden"/>
                                      </p:to>
                                    </p:set>
                                  </p:childTnLst>
                                </p:cTn>
                              </p:par>
                              <p:par>
                                <p:cTn id="152" presetID="1" presetClass="entr" presetSubtype="0" fill="hold" grpId="1" nodeType="withEffect">
                                  <p:stCondLst>
                                    <p:cond delay="5800"/>
                                  </p:stCondLst>
                                  <p:childTnLst>
                                    <p:set>
                                      <p:cBhvr>
                                        <p:cTn id="153" dur="1" fill="hold">
                                          <p:stCondLst>
                                            <p:cond delay="0"/>
                                          </p:stCondLst>
                                        </p:cTn>
                                        <p:tgtEl>
                                          <p:spTgt spid="266">
                                            <p:txEl>
                                              <p:pRg st="0" end="0"/>
                                            </p:txEl>
                                          </p:spTgt>
                                        </p:tgtEl>
                                        <p:attrNameLst>
                                          <p:attrName>style.visibility</p:attrName>
                                        </p:attrNameLst>
                                      </p:cBhvr>
                                      <p:to>
                                        <p:strVal val="visible"/>
                                      </p:to>
                                    </p:set>
                                  </p:childTnLst>
                                </p:cTn>
                              </p:par>
                              <p:par>
                                <p:cTn id="154" presetID="22" presetClass="exit" presetSubtype="4" fill="hold" grpId="0" nodeType="withEffect">
                                  <p:stCondLst>
                                    <p:cond delay="5850"/>
                                  </p:stCondLst>
                                  <p:childTnLst>
                                    <p:animEffect transition="out" filter="wipe(down)">
                                      <p:cBhvr>
                                        <p:cTn id="155" dur="100"/>
                                        <p:tgtEl>
                                          <p:spTgt spid="266">
                                            <p:txEl>
                                              <p:pRg st="0" end="0"/>
                                            </p:txEl>
                                          </p:spTgt>
                                        </p:tgtEl>
                                      </p:cBhvr>
                                    </p:animEffect>
                                    <p:set>
                                      <p:cBhvr>
                                        <p:cTn id="156" dur="1" fill="hold">
                                          <p:stCondLst>
                                            <p:cond delay="99"/>
                                          </p:stCondLst>
                                        </p:cTn>
                                        <p:tgtEl>
                                          <p:spTgt spid="266">
                                            <p:txEl>
                                              <p:pRg st="0" end="0"/>
                                            </p:txEl>
                                          </p:spTgt>
                                        </p:tgtEl>
                                        <p:attrNameLst>
                                          <p:attrName>style.visibility</p:attrName>
                                        </p:attrNameLst>
                                      </p:cBhvr>
                                      <p:to>
                                        <p:strVal val="hidden"/>
                                      </p:to>
                                    </p:set>
                                  </p:childTnLst>
                                </p:cTn>
                              </p:par>
                              <p:par>
                                <p:cTn id="157" presetID="1" presetClass="entr" presetSubtype="0" fill="hold" grpId="1" nodeType="withEffect">
                                  <p:stCondLst>
                                    <p:cond delay="5900"/>
                                  </p:stCondLst>
                                  <p:childTnLst>
                                    <p:set>
                                      <p:cBhvr>
                                        <p:cTn id="158" dur="1" fill="hold">
                                          <p:stCondLst>
                                            <p:cond delay="0"/>
                                          </p:stCondLst>
                                        </p:cTn>
                                        <p:tgtEl>
                                          <p:spTgt spid="267">
                                            <p:txEl>
                                              <p:pRg st="0" end="0"/>
                                            </p:txEl>
                                          </p:spTgt>
                                        </p:tgtEl>
                                        <p:attrNameLst>
                                          <p:attrName>style.visibility</p:attrName>
                                        </p:attrNameLst>
                                      </p:cBhvr>
                                      <p:to>
                                        <p:strVal val="visible"/>
                                      </p:to>
                                    </p:set>
                                  </p:childTnLst>
                                </p:cTn>
                              </p:par>
                              <p:par>
                                <p:cTn id="159" presetID="22" presetClass="exit" presetSubtype="4" fill="hold" grpId="0" nodeType="withEffect">
                                  <p:stCondLst>
                                    <p:cond delay="5950"/>
                                  </p:stCondLst>
                                  <p:childTnLst>
                                    <p:animEffect transition="out" filter="wipe(down)">
                                      <p:cBhvr>
                                        <p:cTn id="160" dur="100"/>
                                        <p:tgtEl>
                                          <p:spTgt spid="267">
                                            <p:txEl>
                                              <p:pRg st="0" end="0"/>
                                            </p:txEl>
                                          </p:spTgt>
                                        </p:tgtEl>
                                      </p:cBhvr>
                                    </p:animEffect>
                                    <p:set>
                                      <p:cBhvr>
                                        <p:cTn id="161" dur="1" fill="hold">
                                          <p:stCondLst>
                                            <p:cond delay="99"/>
                                          </p:stCondLst>
                                        </p:cTn>
                                        <p:tgtEl>
                                          <p:spTgt spid="267">
                                            <p:txEl>
                                              <p:pRg st="0" end="0"/>
                                            </p:txEl>
                                          </p:spTgt>
                                        </p:tgtEl>
                                        <p:attrNameLst>
                                          <p:attrName>style.visibility</p:attrName>
                                        </p:attrNameLst>
                                      </p:cBhvr>
                                      <p:to>
                                        <p:strVal val="hidden"/>
                                      </p:to>
                                    </p:set>
                                  </p:childTnLst>
                                </p:cTn>
                              </p:par>
                              <p:par>
                                <p:cTn id="162" presetID="1" presetClass="entr" presetSubtype="0" fill="hold" grpId="0" nodeType="withEffect">
                                  <p:stCondLst>
                                    <p:cond delay="6000"/>
                                  </p:stCondLst>
                                  <p:childTnLst>
                                    <p:set>
                                      <p:cBhvr>
                                        <p:cTn id="163" dur="1" fill="hold">
                                          <p:stCondLst>
                                            <p:cond delay="0"/>
                                          </p:stCondLst>
                                        </p:cTn>
                                        <p:tgtEl>
                                          <p:spTgt spid="268">
                                            <p:txEl>
                                              <p:pRg st="0" end="0"/>
                                            </p:txEl>
                                          </p:spTgt>
                                        </p:tgtEl>
                                        <p:attrNameLst>
                                          <p:attrName>style.visibility</p:attrName>
                                        </p:attrNameLst>
                                      </p:cBhvr>
                                      <p:to>
                                        <p:strVal val="visible"/>
                                      </p:to>
                                    </p:set>
                                  </p:childTnLst>
                                </p:cTn>
                              </p:par>
                              <p:par>
                                <p:cTn id="164" presetID="10" presetClass="entr" presetSubtype="0" fill="hold" nodeType="withEffect">
                                  <p:stCondLst>
                                    <p:cond delay="3100"/>
                                  </p:stCondLst>
                                  <p:childTnLst>
                                    <p:set>
                                      <p:cBhvr>
                                        <p:cTn id="165" dur="1" fill="hold">
                                          <p:stCondLst>
                                            <p:cond delay="0"/>
                                          </p:stCondLst>
                                        </p:cTn>
                                        <p:tgtEl>
                                          <p:spTgt spid="2"/>
                                        </p:tgtEl>
                                        <p:attrNameLst>
                                          <p:attrName>style.visibility</p:attrName>
                                        </p:attrNameLst>
                                      </p:cBhvr>
                                      <p:to>
                                        <p:strVal val="visible"/>
                                      </p:to>
                                    </p:set>
                                    <p:animEffect transition="in" filter="fade">
                                      <p:cBhvr>
                                        <p:cTn id="166" dur="100"/>
                                        <p:tgtEl>
                                          <p:spTgt spid="2"/>
                                        </p:tgtEl>
                                      </p:cBhvr>
                                    </p:animEffect>
                                  </p:childTnLst>
                                </p:cTn>
                              </p:par>
                              <p:par>
                                <p:cTn id="167" presetID="10" presetClass="exit" presetSubtype="0" fill="hold" nodeType="withEffect">
                                  <p:stCondLst>
                                    <p:cond delay="3150"/>
                                  </p:stCondLst>
                                  <p:childTnLst>
                                    <p:animEffect transition="out" filter="fade">
                                      <p:cBhvr>
                                        <p:cTn id="168" dur="100"/>
                                        <p:tgtEl>
                                          <p:spTgt spid="2"/>
                                        </p:tgtEl>
                                      </p:cBhvr>
                                    </p:animEffect>
                                    <p:set>
                                      <p:cBhvr>
                                        <p:cTn id="169" dur="1" fill="hold">
                                          <p:stCondLst>
                                            <p:cond delay="99"/>
                                          </p:stCondLst>
                                        </p:cTn>
                                        <p:tgtEl>
                                          <p:spTgt spid="2"/>
                                        </p:tgtEl>
                                        <p:attrNameLst>
                                          <p:attrName>style.visibility</p:attrName>
                                        </p:attrNameLst>
                                      </p:cBhvr>
                                      <p:to>
                                        <p:strVal val="hidden"/>
                                      </p:to>
                                    </p:set>
                                  </p:childTnLst>
                                </p:cTn>
                              </p:par>
                              <p:par>
                                <p:cTn id="170" presetID="10" presetClass="entr" presetSubtype="0" fill="hold" nodeType="withEffect">
                                  <p:stCondLst>
                                    <p:cond delay="3200"/>
                                  </p:stCondLst>
                                  <p:childTnLst>
                                    <p:set>
                                      <p:cBhvr>
                                        <p:cTn id="171" dur="1" fill="hold">
                                          <p:stCondLst>
                                            <p:cond delay="0"/>
                                          </p:stCondLst>
                                        </p:cTn>
                                        <p:tgtEl>
                                          <p:spTgt spid="3"/>
                                        </p:tgtEl>
                                        <p:attrNameLst>
                                          <p:attrName>style.visibility</p:attrName>
                                        </p:attrNameLst>
                                      </p:cBhvr>
                                      <p:to>
                                        <p:strVal val="visible"/>
                                      </p:to>
                                    </p:set>
                                    <p:animEffect transition="in" filter="fade">
                                      <p:cBhvr>
                                        <p:cTn id="172" dur="100"/>
                                        <p:tgtEl>
                                          <p:spTgt spid="3"/>
                                        </p:tgtEl>
                                      </p:cBhvr>
                                    </p:animEffect>
                                  </p:childTnLst>
                                </p:cTn>
                              </p:par>
                              <p:par>
                                <p:cTn id="173" presetID="10" presetClass="exit" presetSubtype="0" fill="hold" nodeType="withEffect">
                                  <p:stCondLst>
                                    <p:cond delay="3250"/>
                                  </p:stCondLst>
                                  <p:childTnLst>
                                    <p:animEffect transition="out" filter="fade">
                                      <p:cBhvr>
                                        <p:cTn id="174" dur="100"/>
                                        <p:tgtEl>
                                          <p:spTgt spid="3"/>
                                        </p:tgtEl>
                                      </p:cBhvr>
                                    </p:animEffect>
                                    <p:set>
                                      <p:cBhvr>
                                        <p:cTn id="175" dur="1" fill="hold">
                                          <p:stCondLst>
                                            <p:cond delay="99"/>
                                          </p:stCondLst>
                                        </p:cTn>
                                        <p:tgtEl>
                                          <p:spTgt spid="3"/>
                                        </p:tgtEl>
                                        <p:attrNameLst>
                                          <p:attrName>style.visibility</p:attrName>
                                        </p:attrNameLst>
                                      </p:cBhvr>
                                      <p:to>
                                        <p:strVal val="hidden"/>
                                      </p:to>
                                    </p:set>
                                  </p:childTnLst>
                                </p:cTn>
                              </p:par>
                              <p:par>
                                <p:cTn id="176" presetID="10" presetClass="entr" presetSubtype="0" fill="hold" nodeType="withEffect">
                                  <p:stCondLst>
                                    <p:cond delay="3300"/>
                                  </p:stCondLst>
                                  <p:childTnLst>
                                    <p:set>
                                      <p:cBhvr>
                                        <p:cTn id="177" dur="1" fill="hold">
                                          <p:stCondLst>
                                            <p:cond delay="0"/>
                                          </p:stCondLst>
                                        </p:cTn>
                                        <p:tgtEl>
                                          <p:spTgt spid="8"/>
                                        </p:tgtEl>
                                        <p:attrNameLst>
                                          <p:attrName>style.visibility</p:attrName>
                                        </p:attrNameLst>
                                      </p:cBhvr>
                                      <p:to>
                                        <p:strVal val="visible"/>
                                      </p:to>
                                    </p:set>
                                    <p:animEffect transition="in" filter="fade">
                                      <p:cBhvr>
                                        <p:cTn id="178" dur="100"/>
                                        <p:tgtEl>
                                          <p:spTgt spid="8"/>
                                        </p:tgtEl>
                                      </p:cBhvr>
                                    </p:animEffect>
                                  </p:childTnLst>
                                </p:cTn>
                              </p:par>
                              <p:par>
                                <p:cTn id="179" presetID="10" presetClass="exit" presetSubtype="0" fill="hold" nodeType="withEffect">
                                  <p:stCondLst>
                                    <p:cond delay="3350"/>
                                  </p:stCondLst>
                                  <p:childTnLst>
                                    <p:animEffect transition="out" filter="fade">
                                      <p:cBhvr>
                                        <p:cTn id="180" dur="100"/>
                                        <p:tgtEl>
                                          <p:spTgt spid="8"/>
                                        </p:tgtEl>
                                      </p:cBhvr>
                                    </p:animEffect>
                                    <p:set>
                                      <p:cBhvr>
                                        <p:cTn id="181" dur="1" fill="hold">
                                          <p:stCondLst>
                                            <p:cond delay="99"/>
                                          </p:stCondLst>
                                        </p:cTn>
                                        <p:tgtEl>
                                          <p:spTgt spid="8"/>
                                        </p:tgtEl>
                                        <p:attrNameLst>
                                          <p:attrName>style.visibility</p:attrName>
                                        </p:attrNameLst>
                                      </p:cBhvr>
                                      <p:to>
                                        <p:strVal val="hidden"/>
                                      </p:to>
                                    </p:set>
                                  </p:childTnLst>
                                </p:cTn>
                              </p:par>
                              <p:par>
                                <p:cTn id="182" presetID="10" presetClass="entr" presetSubtype="0" fill="hold" nodeType="withEffect">
                                  <p:stCondLst>
                                    <p:cond delay="3400"/>
                                  </p:stCondLst>
                                  <p:childTnLst>
                                    <p:set>
                                      <p:cBhvr>
                                        <p:cTn id="183" dur="1" fill="hold">
                                          <p:stCondLst>
                                            <p:cond delay="0"/>
                                          </p:stCondLst>
                                        </p:cTn>
                                        <p:tgtEl>
                                          <p:spTgt spid="9"/>
                                        </p:tgtEl>
                                        <p:attrNameLst>
                                          <p:attrName>style.visibility</p:attrName>
                                        </p:attrNameLst>
                                      </p:cBhvr>
                                      <p:to>
                                        <p:strVal val="visible"/>
                                      </p:to>
                                    </p:set>
                                    <p:animEffect transition="in" filter="fade">
                                      <p:cBhvr>
                                        <p:cTn id="184" dur="100"/>
                                        <p:tgtEl>
                                          <p:spTgt spid="9"/>
                                        </p:tgtEl>
                                      </p:cBhvr>
                                    </p:animEffect>
                                  </p:childTnLst>
                                </p:cTn>
                              </p:par>
                              <p:par>
                                <p:cTn id="185" presetID="10" presetClass="exit" presetSubtype="0" fill="hold" nodeType="withEffect">
                                  <p:stCondLst>
                                    <p:cond delay="3450"/>
                                  </p:stCondLst>
                                  <p:childTnLst>
                                    <p:animEffect transition="out" filter="fade">
                                      <p:cBhvr>
                                        <p:cTn id="186" dur="100"/>
                                        <p:tgtEl>
                                          <p:spTgt spid="9"/>
                                        </p:tgtEl>
                                      </p:cBhvr>
                                    </p:animEffect>
                                    <p:set>
                                      <p:cBhvr>
                                        <p:cTn id="187" dur="1" fill="hold">
                                          <p:stCondLst>
                                            <p:cond delay="99"/>
                                          </p:stCondLst>
                                        </p:cTn>
                                        <p:tgtEl>
                                          <p:spTgt spid="9"/>
                                        </p:tgtEl>
                                        <p:attrNameLst>
                                          <p:attrName>style.visibility</p:attrName>
                                        </p:attrNameLst>
                                      </p:cBhvr>
                                      <p:to>
                                        <p:strVal val="hidden"/>
                                      </p:to>
                                    </p:set>
                                  </p:childTnLst>
                                </p:cTn>
                              </p:par>
                              <p:par>
                                <p:cTn id="188" presetID="10" presetClass="entr" presetSubtype="0" fill="hold" nodeType="withEffect">
                                  <p:stCondLst>
                                    <p:cond delay="3500"/>
                                  </p:stCondLst>
                                  <p:childTnLst>
                                    <p:set>
                                      <p:cBhvr>
                                        <p:cTn id="189" dur="1" fill="hold">
                                          <p:stCondLst>
                                            <p:cond delay="0"/>
                                          </p:stCondLst>
                                        </p:cTn>
                                        <p:tgtEl>
                                          <p:spTgt spid="10"/>
                                        </p:tgtEl>
                                        <p:attrNameLst>
                                          <p:attrName>style.visibility</p:attrName>
                                        </p:attrNameLst>
                                      </p:cBhvr>
                                      <p:to>
                                        <p:strVal val="visible"/>
                                      </p:to>
                                    </p:set>
                                    <p:animEffect transition="in" filter="fade">
                                      <p:cBhvr>
                                        <p:cTn id="190" dur="100"/>
                                        <p:tgtEl>
                                          <p:spTgt spid="10"/>
                                        </p:tgtEl>
                                      </p:cBhvr>
                                    </p:animEffect>
                                  </p:childTnLst>
                                </p:cTn>
                              </p:par>
                              <p:par>
                                <p:cTn id="191" presetID="10" presetClass="exit" presetSubtype="0" fill="hold" nodeType="withEffect">
                                  <p:stCondLst>
                                    <p:cond delay="3550"/>
                                  </p:stCondLst>
                                  <p:childTnLst>
                                    <p:animEffect transition="out" filter="fade">
                                      <p:cBhvr>
                                        <p:cTn id="192" dur="100"/>
                                        <p:tgtEl>
                                          <p:spTgt spid="10"/>
                                        </p:tgtEl>
                                      </p:cBhvr>
                                    </p:animEffect>
                                    <p:set>
                                      <p:cBhvr>
                                        <p:cTn id="193" dur="1" fill="hold">
                                          <p:stCondLst>
                                            <p:cond delay="99"/>
                                          </p:stCondLst>
                                        </p:cTn>
                                        <p:tgtEl>
                                          <p:spTgt spid="10"/>
                                        </p:tgtEl>
                                        <p:attrNameLst>
                                          <p:attrName>style.visibility</p:attrName>
                                        </p:attrNameLst>
                                      </p:cBhvr>
                                      <p:to>
                                        <p:strVal val="hidden"/>
                                      </p:to>
                                    </p:set>
                                  </p:childTnLst>
                                </p:cTn>
                              </p:par>
                              <p:par>
                                <p:cTn id="194" presetID="10" presetClass="entr" presetSubtype="0" fill="hold" nodeType="withEffect">
                                  <p:stCondLst>
                                    <p:cond delay="3600"/>
                                  </p:stCondLst>
                                  <p:childTnLst>
                                    <p:set>
                                      <p:cBhvr>
                                        <p:cTn id="195" dur="1" fill="hold">
                                          <p:stCondLst>
                                            <p:cond delay="0"/>
                                          </p:stCondLst>
                                        </p:cTn>
                                        <p:tgtEl>
                                          <p:spTgt spid="11"/>
                                        </p:tgtEl>
                                        <p:attrNameLst>
                                          <p:attrName>style.visibility</p:attrName>
                                        </p:attrNameLst>
                                      </p:cBhvr>
                                      <p:to>
                                        <p:strVal val="visible"/>
                                      </p:to>
                                    </p:set>
                                    <p:animEffect transition="in" filter="fade">
                                      <p:cBhvr>
                                        <p:cTn id="196" dur="100"/>
                                        <p:tgtEl>
                                          <p:spTgt spid="11"/>
                                        </p:tgtEl>
                                      </p:cBhvr>
                                    </p:animEffect>
                                  </p:childTnLst>
                                </p:cTn>
                              </p:par>
                              <p:par>
                                <p:cTn id="197" presetID="10" presetClass="exit" presetSubtype="0" fill="hold" nodeType="withEffect">
                                  <p:stCondLst>
                                    <p:cond delay="3650"/>
                                  </p:stCondLst>
                                  <p:childTnLst>
                                    <p:animEffect transition="out" filter="fade">
                                      <p:cBhvr>
                                        <p:cTn id="198" dur="100"/>
                                        <p:tgtEl>
                                          <p:spTgt spid="11"/>
                                        </p:tgtEl>
                                      </p:cBhvr>
                                    </p:animEffect>
                                    <p:set>
                                      <p:cBhvr>
                                        <p:cTn id="199" dur="1" fill="hold">
                                          <p:stCondLst>
                                            <p:cond delay="99"/>
                                          </p:stCondLst>
                                        </p:cTn>
                                        <p:tgtEl>
                                          <p:spTgt spid="11"/>
                                        </p:tgtEl>
                                        <p:attrNameLst>
                                          <p:attrName>style.visibility</p:attrName>
                                        </p:attrNameLst>
                                      </p:cBhvr>
                                      <p:to>
                                        <p:strVal val="hidden"/>
                                      </p:to>
                                    </p:set>
                                  </p:childTnLst>
                                </p:cTn>
                              </p:par>
                              <p:par>
                                <p:cTn id="200" presetID="10" presetClass="entr" presetSubtype="0" fill="hold" nodeType="withEffect">
                                  <p:stCondLst>
                                    <p:cond delay="3700"/>
                                  </p:stCondLst>
                                  <p:childTnLst>
                                    <p:set>
                                      <p:cBhvr>
                                        <p:cTn id="201" dur="1" fill="hold">
                                          <p:stCondLst>
                                            <p:cond delay="0"/>
                                          </p:stCondLst>
                                        </p:cTn>
                                        <p:tgtEl>
                                          <p:spTgt spid="12"/>
                                        </p:tgtEl>
                                        <p:attrNameLst>
                                          <p:attrName>style.visibility</p:attrName>
                                        </p:attrNameLst>
                                      </p:cBhvr>
                                      <p:to>
                                        <p:strVal val="visible"/>
                                      </p:to>
                                    </p:set>
                                    <p:animEffect transition="in" filter="fade">
                                      <p:cBhvr>
                                        <p:cTn id="202" dur="100"/>
                                        <p:tgtEl>
                                          <p:spTgt spid="12"/>
                                        </p:tgtEl>
                                      </p:cBhvr>
                                    </p:animEffect>
                                  </p:childTnLst>
                                </p:cTn>
                              </p:par>
                              <p:par>
                                <p:cTn id="203" presetID="1" presetClass="entr" presetSubtype="0" fill="hold" nodeType="withEffect">
                                  <p:stCondLst>
                                    <p:cond delay="3300"/>
                                  </p:stCondLst>
                                  <p:childTnLst>
                                    <p:set>
                                      <p:cBhvr>
                                        <p:cTn id="204" dur="1" fill="hold">
                                          <p:stCondLst>
                                            <p:cond delay="0"/>
                                          </p:stCondLst>
                                        </p:cTn>
                                        <p:tgtEl>
                                          <p:spTgt spid="13"/>
                                        </p:tgtEl>
                                        <p:attrNameLst>
                                          <p:attrName>style.visibility</p:attrName>
                                        </p:attrNameLst>
                                      </p:cBhvr>
                                      <p:to>
                                        <p:strVal val="visible"/>
                                      </p:to>
                                    </p:set>
                                  </p:childTnLst>
                                </p:cTn>
                              </p:par>
                              <p:par>
                                <p:cTn id="205" presetID="10" presetClass="entr" presetSubtype="0" fill="hold" nodeType="withEffect">
                                  <p:stCondLst>
                                    <p:cond delay="3300"/>
                                  </p:stCondLst>
                                  <p:childTnLst>
                                    <p:set>
                                      <p:cBhvr>
                                        <p:cTn id="206" dur="1" fill="hold">
                                          <p:stCondLst>
                                            <p:cond delay="0"/>
                                          </p:stCondLst>
                                        </p:cTn>
                                        <p:tgtEl>
                                          <p:spTgt spid="17"/>
                                        </p:tgtEl>
                                        <p:attrNameLst>
                                          <p:attrName>style.visibility</p:attrName>
                                        </p:attrNameLst>
                                      </p:cBhvr>
                                      <p:to>
                                        <p:strVal val="visible"/>
                                      </p:to>
                                    </p:set>
                                    <p:animEffect transition="in" filter="fade">
                                      <p:cBhvr>
                                        <p:cTn id="207" dur="100"/>
                                        <p:tgtEl>
                                          <p:spTgt spid="17"/>
                                        </p:tgtEl>
                                      </p:cBhvr>
                                    </p:animEffect>
                                  </p:childTnLst>
                                </p:cTn>
                              </p:par>
                              <p:par>
                                <p:cTn id="208" presetID="10" presetClass="exit" presetSubtype="0" fill="hold" nodeType="withEffect">
                                  <p:stCondLst>
                                    <p:cond delay="3350"/>
                                  </p:stCondLst>
                                  <p:childTnLst>
                                    <p:animEffect transition="out" filter="fade">
                                      <p:cBhvr>
                                        <p:cTn id="209" dur="100"/>
                                        <p:tgtEl>
                                          <p:spTgt spid="17"/>
                                        </p:tgtEl>
                                      </p:cBhvr>
                                    </p:animEffect>
                                    <p:set>
                                      <p:cBhvr>
                                        <p:cTn id="210" dur="1" fill="hold">
                                          <p:stCondLst>
                                            <p:cond delay="99"/>
                                          </p:stCondLst>
                                        </p:cTn>
                                        <p:tgtEl>
                                          <p:spTgt spid="17"/>
                                        </p:tgtEl>
                                        <p:attrNameLst>
                                          <p:attrName>style.visibility</p:attrName>
                                        </p:attrNameLst>
                                      </p:cBhvr>
                                      <p:to>
                                        <p:strVal val="hidden"/>
                                      </p:to>
                                    </p:set>
                                  </p:childTnLst>
                                </p:cTn>
                              </p:par>
                              <p:par>
                                <p:cTn id="211" presetID="10" presetClass="entr" presetSubtype="0" fill="hold" nodeType="withEffect">
                                  <p:stCondLst>
                                    <p:cond delay="3400"/>
                                  </p:stCondLst>
                                  <p:childTnLst>
                                    <p:set>
                                      <p:cBhvr>
                                        <p:cTn id="212" dur="1" fill="hold">
                                          <p:stCondLst>
                                            <p:cond delay="0"/>
                                          </p:stCondLst>
                                        </p:cTn>
                                        <p:tgtEl>
                                          <p:spTgt spid="18"/>
                                        </p:tgtEl>
                                        <p:attrNameLst>
                                          <p:attrName>style.visibility</p:attrName>
                                        </p:attrNameLst>
                                      </p:cBhvr>
                                      <p:to>
                                        <p:strVal val="visible"/>
                                      </p:to>
                                    </p:set>
                                    <p:animEffect transition="in" filter="fade">
                                      <p:cBhvr>
                                        <p:cTn id="213" dur="100"/>
                                        <p:tgtEl>
                                          <p:spTgt spid="18"/>
                                        </p:tgtEl>
                                      </p:cBhvr>
                                    </p:animEffect>
                                  </p:childTnLst>
                                </p:cTn>
                              </p:par>
                              <p:par>
                                <p:cTn id="214" presetID="10" presetClass="exit" presetSubtype="0" fill="hold" nodeType="withEffect">
                                  <p:stCondLst>
                                    <p:cond delay="3450"/>
                                  </p:stCondLst>
                                  <p:childTnLst>
                                    <p:animEffect transition="out" filter="fade">
                                      <p:cBhvr>
                                        <p:cTn id="215" dur="100"/>
                                        <p:tgtEl>
                                          <p:spTgt spid="18"/>
                                        </p:tgtEl>
                                      </p:cBhvr>
                                    </p:animEffect>
                                    <p:set>
                                      <p:cBhvr>
                                        <p:cTn id="216" dur="1" fill="hold">
                                          <p:stCondLst>
                                            <p:cond delay="99"/>
                                          </p:stCondLst>
                                        </p:cTn>
                                        <p:tgtEl>
                                          <p:spTgt spid="18"/>
                                        </p:tgtEl>
                                        <p:attrNameLst>
                                          <p:attrName>style.visibility</p:attrName>
                                        </p:attrNameLst>
                                      </p:cBhvr>
                                      <p:to>
                                        <p:strVal val="hidden"/>
                                      </p:to>
                                    </p:set>
                                  </p:childTnLst>
                                </p:cTn>
                              </p:par>
                              <p:par>
                                <p:cTn id="217" presetID="10" presetClass="entr" presetSubtype="0" fill="hold" nodeType="withEffect">
                                  <p:stCondLst>
                                    <p:cond delay="3500"/>
                                  </p:stCondLst>
                                  <p:childTnLst>
                                    <p:set>
                                      <p:cBhvr>
                                        <p:cTn id="218" dur="1" fill="hold">
                                          <p:stCondLst>
                                            <p:cond delay="0"/>
                                          </p:stCondLst>
                                        </p:cTn>
                                        <p:tgtEl>
                                          <p:spTgt spid="19"/>
                                        </p:tgtEl>
                                        <p:attrNameLst>
                                          <p:attrName>style.visibility</p:attrName>
                                        </p:attrNameLst>
                                      </p:cBhvr>
                                      <p:to>
                                        <p:strVal val="visible"/>
                                      </p:to>
                                    </p:set>
                                    <p:animEffect transition="in" filter="fade">
                                      <p:cBhvr>
                                        <p:cTn id="219" dur="100"/>
                                        <p:tgtEl>
                                          <p:spTgt spid="19"/>
                                        </p:tgtEl>
                                      </p:cBhvr>
                                    </p:animEffect>
                                  </p:childTnLst>
                                </p:cTn>
                              </p:par>
                              <p:par>
                                <p:cTn id="220" presetID="10" presetClass="exit" presetSubtype="0" fill="hold" nodeType="withEffect">
                                  <p:stCondLst>
                                    <p:cond delay="3550"/>
                                  </p:stCondLst>
                                  <p:childTnLst>
                                    <p:animEffect transition="out" filter="fade">
                                      <p:cBhvr>
                                        <p:cTn id="221" dur="100"/>
                                        <p:tgtEl>
                                          <p:spTgt spid="19"/>
                                        </p:tgtEl>
                                      </p:cBhvr>
                                    </p:animEffect>
                                    <p:set>
                                      <p:cBhvr>
                                        <p:cTn id="222" dur="1" fill="hold">
                                          <p:stCondLst>
                                            <p:cond delay="99"/>
                                          </p:stCondLst>
                                        </p:cTn>
                                        <p:tgtEl>
                                          <p:spTgt spid="19"/>
                                        </p:tgtEl>
                                        <p:attrNameLst>
                                          <p:attrName>style.visibility</p:attrName>
                                        </p:attrNameLst>
                                      </p:cBhvr>
                                      <p:to>
                                        <p:strVal val="hidden"/>
                                      </p:to>
                                    </p:set>
                                  </p:childTnLst>
                                </p:cTn>
                              </p:par>
                              <p:par>
                                <p:cTn id="223" presetID="10" presetClass="entr" presetSubtype="0" fill="hold" nodeType="withEffect">
                                  <p:stCondLst>
                                    <p:cond delay="3600"/>
                                  </p:stCondLst>
                                  <p:childTnLst>
                                    <p:set>
                                      <p:cBhvr>
                                        <p:cTn id="224" dur="1" fill="hold">
                                          <p:stCondLst>
                                            <p:cond delay="0"/>
                                          </p:stCondLst>
                                        </p:cTn>
                                        <p:tgtEl>
                                          <p:spTgt spid="20"/>
                                        </p:tgtEl>
                                        <p:attrNameLst>
                                          <p:attrName>style.visibility</p:attrName>
                                        </p:attrNameLst>
                                      </p:cBhvr>
                                      <p:to>
                                        <p:strVal val="visible"/>
                                      </p:to>
                                    </p:set>
                                    <p:animEffect transition="in" filter="fade">
                                      <p:cBhvr>
                                        <p:cTn id="225" dur="100"/>
                                        <p:tgtEl>
                                          <p:spTgt spid="20"/>
                                        </p:tgtEl>
                                      </p:cBhvr>
                                    </p:animEffect>
                                  </p:childTnLst>
                                </p:cTn>
                              </p:par>
                              <p:par>
                                <p:cTn id="226" presetID="10" presetClass="exit" presetSubtype="0" fill="hold" nodeType="withEffect">
                                  <p:stCondLst>
                                    <p:cond delay="3650"/>
                                  </p:stCondLst>
                                  <p:childTnLst>
                                    <p:animEffect transition="out" filter="fade">
                                      <p:cBhvr>
                                        <p:cTn id="227" dur="100"/>
                                        <p:tgtEl>
                                          <p:spTgt spid="20"/>
                                        </p:tgtEl>
                                      </p:cBhvr>
                                    </p:animEffect>
                                    <p:set>
                                      <p:cBhvr>
                                        <p:cTn id="228" dur="1" fill="hold">
                                          <p:stCondLst>
                                            <p:cond delay="99"/>
                                          </p:stCondLst>
                                        </p:cTn>
                                        <p:tgtEl>
                                          <p:spTgt spid="20"/>
                                        </p:tgtEl>
                                        <p:attrNameLst>
                                          <p:attrName>style.visibility</p:attrName>
                                        </p:attrNameLst>
                                      </p:cBhvr>
                                      <p:to>
                                        <p:strVal val="hidden"/>
                                      </p:to>
                                    </p:set>
                                  </p:childTnLst>
                                </p:cTn>
                              </p:par>
                              <p:par>
                                <p:cTn id="229" presetID="10" presetClass="entr" presetSubtype="0" fill="hold" nodeType="withEffect">
                                  <p:stCondLst>
                                    <p:cond delay="3700"/>
                                  </p:stCondLst>
                                  <p:childTnLst>
                                    <p:set>
                                      <p:cBhvr>
                                        <p:cTn id="230" dur="1" fill="hold">
                                          <p:stCondLst>
                                            <p:cond delay="0"/>
                                          </p:stCondLst>
                                        </p:cTn>
                                        <p:tgtEl>
                                          <p:spTgt spid="21"/>
                                        </p:tgtEl>
                                        <p:attrNameLst>
                                          <p:attrName>style.visibility</p:attrName>
                                        </p:attrNameLst>
                                      </p:cBhvr>
                                      <p:to>
                                        <p:strVal val="visible"/>
                                      </p:to>
                                    </p:set>
                                    <p:animEffect transition="in" filter="fade">
                                      <p:cBhvr>
                                        <p:cTn id="231" dur="100"/>
                                        <p:tgtEl>
                                          <p:spTgt spid="21"/>
                                        </p:tgtEl>
                                      </p:cBhvr>
                                    </p:animEffect>
                                  </p:childTnLst>
                                </p:cTn>
                              </p:par>
                              <p:par>
                                <p:cTn id="232" presetID="10" presetClass="exit" presetSubtype="0" fill="hold" nodeType="withEffect">
                                  <p:stCondLst>
                                    <p:cond delay="3750"/>
                                  </p:stCondLst>
                                  <p:childTnLst>
                                    <p:animEffect transition="out" filter="fade">
                                      <p:cBhvr>
                                        <p:cTn id="233" dur="100"/>
                                        <p:tgtEl>
                                          <p:spTgt spid="21"/>
                                        </p:tgtEl>
                                      </p:cBhvr>
                                    </p:animEffect>
                                    <p:set>
                                      <p:cBhvr>
                                        <p:cTn id="234" dur="1" fill="hold">
                                          <p:stCondLst>
                                            <p:cond delay="99"/>
                                          </p:stCondLst>
                                        </p:cTn>
                                        <p:tgtEl>
                                          <p:spTgt spid="21"/>
                                        </p:tgtEl>
                                        <p:attrNameLst>
                                          <p:attrName>style.visibility</p:attrName>
                                        </p:attrNameLst>
                                      </p:cBhvr>
                                      <p:to>
                                        <p:strVal val="hidden"/>
                                      </p:to>
                                    </p:set>
                                  </p:childTnLst>
                                </p:cTn>
                              </p:par>
                              <p:par>
                                <p:cTn id="235" presetID="10" presetClass="entr" presetSubtype="0" fill="hold" nodeType="withEffect">
                                  <p:stCondLst>
                                    <p:cond delay="3800"/>
                                  </p:stCondLst>
                                  <p:childTnLst>
                                    <p:set>
                                      <p:cBhvr>
                                        <p:cTn id="236" dur="1" fill="hold">
                                          <p:stCondLst>
                                            <p:cond delay="0"/>
                                          </p:stCondLst>
                                        </p:cTn>
                                        <p:tgtEl>
                                          <p:spTgt spid="22"/>
                                        </p:tgtEl>
                                        <p:attrNameLst>
                                          <p:attrName>style.visibility</p:attrName>
                                        </p:attrNameLst>
                                      </p:cBhvr>
                                      <p:to>
                                        <p:strVal val="visible"/>
                                      </p:to>
                                    </p:set>
                                    <p:animEffect transition="in" filter="fade">
                                      <p:cBhvr>
                                        <p:cTn id="237" dur="100"/>
                                        <p:tgtEl>
                                          <p:spTgt spid="22"/>
                                        </p:tgtEl>
                                      </p:cBhvr>
                                    </p:animEffect>
                                  </p:childTnLst>
                                </p:cTn>
                              </p:par>
                              <p:par>
                                <p:cTn id="238" presetID="10" presetClass="exit" presetSubtype="0" fill="hold" nodeType="withEffect">
                                  <p:stCondLst>
                                    <p:cond delay="3850"/>
                                  </p:stCondLst>
                                  <p:childTnLst>
                                    <p:animEffect transition="out" filter="fade">
                                      <p:cBhvr>
                                        <p:cTn id="239" dur="100"/>
                                        <p:tgtEl>
                                          <p:spTgt spid="22"/>
                                        </p:tgtEl>
                                      </p:cBhvr>
                                    </p:animEffect>
                                    <p:set>
                                      <p:cBhvr>
                                        <p:cTn id="240" dur="1" fill="hold">
                                          <p:stCondLst>
                                            <p:cond delay="99"/>
                                          </p:stCondLst>
                                        </p:cTn>
                                        <p:tgtEl>
                                          <p:spTgt spid="22"/>
                                        </p:tgtEl>
                                        <p:attrNameLst>
                                          <p:attrName>style.visibility</p:attrName>
                                        </p:attrNameLst>
                                      </p:cBhvr>
                                      <p:to>
                                        <p:strVal val="hidden"/>
                                      </p:to>
                                    </p:set>
                                  </p:childTnLst>
                                </p:cTn>
                              </p:par>
                              <p:par>
                                <p:cTn id="241" presetID="10" presetClass="entr" presetSubtype="0" fill="hold" nodeType="withEffect">
                                  <p:stCondLst>
                                    <p:cond delay="3900"/>
                                  </p:stCondLst>
                                  <p:childTnLst>
                                    <p:set>
                                      <p:cBhvr>
                                        <p:cTn id="242" dur="1" fill="hold">
                                          <p:stCondLst>
                                            <p:cond delay="0"/>
                                          </p:stCondLst>
                                        </p:cTn>
                                        <p:tgtEl>
                                          <p:spTgt spid="23"/>
                                        </p:tgtEl>
                                        <p:attrNameLst>
                                          <p:attrName>style.visibility</p:attrName>
                                        </p:attrNameLst>
                                      </p:cBhvr>
                                      <p:to>
                                        <p:strVal val="visible"/>
                                      </p:to>
                                    </p:set>
                                    <p:animEffect transition="in" filter="fade">
                                      <p:cBhvr>
                                        <p:cTn id="243" dur="100"/>
                                        <p:tgtEl>
                                          <p:spTgt spid="23"/>
                                        </p:tgtEl>
                                      </p:cBhvr>
                                    </p:animEffect>
                                  </p:childTnLst>
                                </p:cTn>
                              </p:par>
                              <p:par>
                                <p:cTn id="244" presetID="10" presetClass="exit" presetSubtype="0" fill="hold" nodeType="withEffect">
                                  <p:stCondLst>
                                    <p:cond delay="3950"/>
                                  </p:stCondLst>
                                  <p:childTnLst>
                                    <p:animEffect transition="out" filter="fade">
                                      <p:cBhvr>
                                        <p:cTn id="245" dur="100"/>
                                        <p:tgtEl>
                                          <p:spTgt spid="23"/>
                                        </p:tgtEl>
                                      </p:cBhvr>
                                    </p:animEffect>
                                    <p:set>
                                      <p:cBhvr>
                                        <p:cTn id="246" dur="1" fill="hold">
                                          <p:stCondLst>
                                            <p:cond delay="99"/>
                                          </p:stCondLst>
                                        </p:cTn>
                                        <p:tgtEl>
                                          <p:spTgt spid="23"/>
                                        </p:tgtEl>
                                        <p:attrNameLst>
                                          <p:attrName>style.visibility</p:attrName>
                                        </p:attrNameLst>
                                      </p:cBhvr>
                                      <p:to>
                                        <p:strVal val="hidden"/>
                                      </p:to>
                                    </p:set>
                                  </p:childTnLst>
                                </p:cTn>
                              </p:par>
                              <p:par>
                                <p:cTn id="247" presetID="10" presetClass="entr" presetSubtype="0" fill="hold" nodeType="withEffect">
                                  <p:stCondLst>
                                    <p:cond delay="4000"/>
                                  </p:stCondLst>
                                  <p:childTnLst>
                                    <p:set>
                                      <p:cBhvr>
                                        <p:cTn id="248" dur="1" fill="hold">
                                          <p:stCondLst>
                                            <p:cond delay="0"/>
                                          </p:stCondLst>
                                        </p:cTn>
                                        <p:tgtEl>
                                          <p:spTgt spid="30"/>
                                        </p:tgtEl>
                                        <p:attrNameLst>
                                          <p:attrName>style.visibility</p:attrName>
                                        </p:attrNameLst>
                                      </p:cBhvr>
                                      <p:to>
                                        <p:strVal val="visible"/>
                                      </p:to>
                                    </p:set>
                                    <p:animEffect transition="in" filter="fade">
                                      <p:cBhvr>
                                        <p:cTn id="249" dur="100"/>
                                        <p:tgtEl>
                                          <p:spTgt spid="30"/>
                                        </p:tgtEl>
                                      </p:cBhvr>
                                    </p:animEffect>
                                  </p:childTnLst>
                                </p:cTn>
                              </p:par>
                              <p:par>
                                <p:cTn id="250" presetID="10" presetClass="exit" presetSubtype="0" fill="hold" nodeType="withEffect">
                                  <p:stCondLst>
                                    <p:cond delay="4050"/>
                                  </p:stCondLst>
                                  <p:childTnLst>
                                    <p:animEffect transition="out" filter="fade">
                                      <p:cBhvr>
                                        <p:cTn id="251" dur="100"/>
                                        <p:tgtEl>
                                          <p:spTgt spid="30"/>
                                        </p:tgtEl>
                                      </p:cBhvr>
                                    </p:animEffect>
                                    <p:set>
                                      <p:cBhvr>
                                        <p:cTn id="252" dur="1" fill="hold">
                                          <p:stCondLst>
                                            <p:cond delay="99"/>
                                          </p:stCondLst>
                                        </p:cTn>
                                        <p:tgtEl>
                                          <p:spTgt spid="30"/>
                                        </p:tgtEl>
                                        <p:attrNameLst>
                                          <p:attrName>style.visibility</p:attrName>
                                        </p:attrNameLst>
                                      </p:cBhvr>
                                      <p:to>
                                        <p:strVal val="hidden"/>
                                      </p:to>
                                    </p:set>
                                  </p:childTnLst>
                                </p:cTn>
                              </p:par>
                              <p:par>
                                <p:cTn id="253" presetID="10" presetClass="entr" presetSubtype="0" fill="hold" nodeType="withEffect">
                                  <p:stCondLst>
                                    <p:cond delay="4100"/>
                                  </p:stCondLst>
                                  <p:childTnLst>
                                    <p:set>
                                      <p:cBhvr>
                                        <p:cTn id="254" dur="1" fill="hold">
                                          <p:stCondLst>
                                            <p:cond delay="0"/>
                                          </p:stCondLst>
                                        </p:cTn>
                                        <p:tgtEl>
                                          <p:spTgt spid="31"/>
                                        </p:tgtEl>
                                        <p:attrNameLst>
                                          <p:attrName>style.visibility</p:attrName>
                                        </p:attrNameLst>
                                      </p:cBhvr>
                                      <p:to>
                                        <p:strVal val="visible"/>
                                      </p:to>
                                    </p:set>
                                    <p:animEffect transition="in" filter="fade">
                                      <p:cBhvr>
                                        <p:cTn id="255" dur="100"/>
                                        <p:tgtEl>
                                          <p:spTgt spid="31"/>
                                        </p:tgtEl>
                                      </p:cBhvr>
                                    </p:animEffect>
                                  </p:childTnLst>
                                </p:cTn>
                              </p:par>
                              <p:par>
                                <p:cTn id="256" presetID="10" presetClass="exit" presetSubtype="0" fill="hold" nodeType="withEffect">
                                  <p:stCondLst>
                                    <p:cond delay="4150"/>
                                  </p:stCondLst>
                                  <p:childTnLst>
                                    <p:animEffect transition="out" filter="fade">
                                      <p:cBhvr>
                                        <p:cTn id="257" dur="100"/>
                                        <p:tgtEl>
                                          <p:spTgt spid="31"/>
                                        </p:tgtEl>
                                      </p:cBhvr>
                                    </p:animEffect>
                                    <p:set>
                                      <p:cBhvr>
                                        <p:cTn id="258" dur="1" fill="hold">
                                          <p:stCondLst>
                                            <p:cond delay="99"/>
                                          </p:stCondLst>
                                        </p:cTn>
                                        <p:tgtEl>
                                          <p:spTgt spid="31"/>
                                        </p:tgtEl>
                                        <p:attrNameLst>
                                          <p:attrName>style.visibility</p:attrName>
                                        </p:attrNameLst>
                                      </p:cBhvr>
                                      <p:to>
                                        <p:strVal val="hidden"/>
                                      </p:to>
                                    </p:set>
                                  </p:childTnLst>
                                </p:cTn>
                              </p:par>
                              <p:par>
                                <p:cTn id="259" presetID="10" presetClass="entr" presetSubtype="0" fill="hold" nodeType="withEffect">
                                  <p:stCondLst>
                                    <p:cond delay="4200"/>
                                  </p:stCondLst>
                                  <p:childTnLst>
                                    <p:set>
                                      <p:cBhvr>
                                        <p:cTn id="260" dur="1" fill="hold">
                                          <p:stCondLst>
                                            <p:cond delay="0"/>
                                          </p:stCondLst>
                                        </p:cTn>
                                        <p:tgtEl>
                                          <p:spTgt spid="32"/>
                                        </p:tgtEl>
                                        <p:attrNameLst>
                                          <p:attrName>style.visibility</p:attrName>
                                        </p:attrNameLst>
                                      </p:cBhvr>
                                      <p:to>
                                        <p:strVal val="visible"/>
                                      </p:to>
                                    </p:set>
                                    <p:animEffect transition="in" filter="fade">
                                      <p:cBhvr>
                                        <p:cTn id="261" dur="100"/>
                                        <p:tgtEl>
                                          <p:spTgt spid="32"/>
                                        </p:tgtEl>
                                      </p:cBhvr>
                                    </p:animEffect>
                                  </p:childTnLst>
                                </p:cTn>
                              </p:par>
                              <p:par>
                                <p:cTn id="262" presetID="1" presetClass="entr" presetSubtype="0" fill="hold" nodeType="withEffect">
                                  <p:stCondLst>
                                    <p:cond delay="3100"/>
                                  </p:stCondLst>
                                  <p:childTnLst>
                                    <p:set>
                                      <p:cBhvr>
                                        <p:cTn id="263" dur="1" fill="hold">
                                          <p:stCondLst>
                                            <p:cond delay="0"/>
                                          </p:stCondLst>
                                        </p:cTn>
                                        <p:tgtEl>
                                          <p:spTgt spid="24"/>
                                        </p:tgtEl>
                                        <p:attrNameLst>
                                          <p:attrName>style.visibility</p:attrName>
                                        </p:attrNameLst>
                                      </p:cBhvr>
                                      <p:to>
                                        <p:strVal val="visible"/>
                                      </p:to>
                                    </p:set>
                                  </p:childTnLst>
                                </p:cTn>
                              </p:par>
                              <p:par>
                                <p:cTn id="264" presetID="1" presetClass="entr" presetSubtype="0" fill="hold" grpId="0" nodeType="withEffect">
                                  <p:stCondLst>
                                    <p:cond delay="3100"/>
                                  </p:stCondLst>
                                  <p:childTnLst>
                                    <p:set>
                                      <p:cBhvr>
                                        <p:cTn id="265" dur="1" fill="hold">
                                          <p:stCondLst>
                                            <p:cond delay="0"/>
                                          </p:stCondLst>
                                        </p:cTn>
                                        <p:tgtEl>
                                          <p:spTgt spid="29"/>
                                        </p:tgtEl>
                                        <p:attrNameLst>
                                          <p:attrName>style.visibility</p:attrName>
                                        </p:attrNameLst>
                                      </p:cBhvr>
                                      <p:to>
                                        <p:strVal val="visible"/>
                                      </p:to>
                                    </p:set>
                                  </p:childTnLst>
                                </p:cTn>
                              </p:par>
                              <p:par>
                                <p:cTn id="266" presetID="1" presetClass="entr" presetSubtype="0" fill="hold" grpId="0" nodeType="withEffect">
                                  <p:stCondLst>
                                    <p:cond delay="3100"/>
                                  </p:stCondLst>
                                  <p:childTnLst>
                                    <p:set>
                                      <p:cBhvr>
                                        <p:cTn id="267" dur="1" fill="hold">
                                          <p:stCondLst>
                                            <p:cond delay="0"/>
                                          </p:stCondLst>
                                        </p:cTn>
                                        <p:tgtEl>
                                          <p:spTgt spid="28"/>
                                        </p:tgtEl>
                                        <p:attrNameLst>
                                          <p:attrName>style.visibility</p:attrName>
                                        </p:attrNameLst>
                                      </p:cBhvr>
                                      <p:to>
                                        <p:strVal val="visible"/>
                                      </p:to>
                                    </p:set>
                                  </p:childTnLst>
                                </p:cTn>
                              </p:par>
                              <p:par>
                                <p:cTn id="268" presetID="1" presetClass="entr" presetSubtype="0" fill="hold" grpId="0" nodeType="withEffect">
                                  <p:stCondLst>
                                    <p:cond delay="3300"/>
                                  </p:stCondLst>
                                  <p:childTnLst>
                                    <p:set>
                                      <p:cBhvr>
                                        <p:cTn id="269" dur="1" fill="hold">
                                          <p:stCondLst>
                                            <p:cond delay="0"/>
                                          </p:stCondLst>
                                        </p:cTn>
                                        <p:tgtEl>
                                          <p:spTgt spid="36"/>
                                        </p:tgtEl>
                                        <p:attrNameLst>
                                          <p:attrName>style.visibility</p:attrName>
                                        </p:attrNameLst>
                                      </p:cBhvr>
                                      <p:to>
                                        <p:strVal val="visible"/>
                                      </p:to>
                                    </p:set>
                                  </p:childTnLst>
                                </p:cTn>
                              </p:par>
                              <p:par>
                                <p:cTn id="270" presetID="1" presetClass="entr" presetSubtype="0" fill="hold" grpId="0" nodeType="withEffect">
                                  <p:stCondLst>
                                    <p:cond delay="3300"/>
                                  </p:stCondLst>
                                  <p:childTnLst>
                                    <p:set>
                                      <p:cBhvr>
                                        <p:cTn id="271" dur="1" fill="hold">
                                          <p:stCondLst>
                                            <p:cond delay="0"/>
                                          </p:stCondLst>
                                        </p:cTn>
                                        <p:tgtEl>
                                          <p:spTgt spid="35"/>
                                        </p:tgtEl>
                                        <p:attrNameLst>
                                          <p:attrName>style.visibility</p:attrName>
                                        </p:attrNameLst>
                                      </p:cBhvr>
                                      <p:to>
                                        <p:strVal val="visible"/>
                                      </p:to>
                                    </p:set>
                                  </p:childTnLst>
                                </p:cTn>
                              </p:par>
                              <p:par>
                                <p:cTn id="272" presetID="1" presetClass="entr" presetSubtype="0" fill="hold" nodeType="withEffect">
                                  <p:stCondLst>
                                    <p:cond delay="5150"/>
                                  </p:stCondLst>
                                  <p:childTnLst>
                                    <p:set>
                                      <p:cBhvr>
                                        <p:cTn id="273" dur="1" fill="hold">
                                          <p:stCondLst>
                                            <p:cond delay="0"/>
                                          </p:stCondLst>
                                        </p:cTn>
                                        <p:tgtEl>
                                          <p:spTgt spid="37"/>
                                        </p:tgtEl>
                                        <p:attrNameLst>
                                          <p:attrName>style.visibility</p:attrName>
                                        </p:attrNameLst>
                                      </p:cBhvr>
                                      <p:to>
                                        <p:strVal val="visible"/>
                                      </p:to>
                                    </p:set>
                                  </p:childTnLst>
                                </p:cTn>
                              </p:par>
                              <p:par>
                                <p:cTn id="274" presetID="1" presetClass="entr" presetSubtype="0" fill="hold" grpId="0" nodeType="withEffect">
                                  <p:stCondLst>
                                    <p:cond delay="5150"/>
                                  </p:stCondLst>
                                  <p:childTnLst>
                                    <p:set>
                                      <p:cBhvr>
                                        <p:cTn id="275" dur="1" fill="hold">
                                          <p:stCondLst>
                                            <p:cond delay="0"/>
                                          </p:stCondLst>
                                        </p:cTn>
                                        <p:tgtEl>
                                          <p:spTgt spid="86"/>
                                        </p:tgtEl>
                                        <p:attrNameLst>
                                          <p:attrName>style.visibility</p:attrName>
                                        </p:attrNameLst>
                                      </p:cBhvr>
                                      <p:to>
                                        <p:strVal val="visible"/>
                                      </p:to>
                                    </p:set>
                                  </p:childTnLst>
                                </p:cTn>
                              </p:par>
                              <p:par>
                                <p:cTn id="276" presetID="1" presetClass="entr" presetSubtype="0" fill="hold" grpId="0" nodeType="withEffect">
                                  <p:stCondLst>
                                    <p:cond delay="5150"/>
                                  </p:stCondLst>
                                  <p:childTnLst>
                                    <p:set>
                                      <p:cBhvr>
                                        <p:cTn id="277" dur="1" fill="hold">
                                          <p:stCondLst>
                                            <p:cond delay="0"/>
                                          </p:stCondLst>
                                        </p:cTn>
                                        <p:tgtEl>
                                          <p:spTgt spid="85"/>
                                        </p:tgtEl>
                                        <p:attrNameLst>
                                          <p:attrName>style.visibility</p:attrName>
                                        </p:attrNameLst>
                                      </p:cBhvr>
                                      <p:to>
                                        <p:strVal val="visible"/>
                                      </p:to>
                                    </p:set>
                                  </p:childTnLst>
                                </p:cTn>
                              </p:par>
                              <p:par>
                                <p:cTn id="278" presetID="10" presetClass="entr" presetSubtype="0" fill="hold" nodeType="withEffect">
                                  <p:stCondLst>
                                    <p:cond delay="5150"/>
                                  </p:stCondLst>
                                  <p:childTnLst>
                                    <p:set>
                                      <p:cBhvr>
                                        <p:cTn id="279" dur="1" fill="hold">
                                          <p:stCondLst>
                                            <p:cond delay="0"/>
                                          </p:stCondLst>
                                        </p:cTn>
                                        <p:tgtEl>
                                          <p:spTgt spid="42"/>
                                        </p:tgtEl>
                                        <p:attrNameLst>
                                          <p:attrName>style.visibility</p:attrName>
                                        </p:attrNameLst>
                                      </p:cBhvr>
                                      <p:to>
                                        <p:strVal val="visible"/>
                                      </p:to>
                                    </p:set>
                                    <p:animEffect transition="in" filter="fade">
                                      <p:cBhvr>
                                        <p:cTn id="280" dur="100"/>
                                        <p:tgtEl>
                                          <p:spTgt spid="42"/>
                                        </p:tgtEl>
                                      </p:cBhvr>
                                    </p:animEffect>
                                  </p:childTnLst>
                                </p:cTn>
                              </p:par>
                              <p:par>
                                <p:cTn id="281" presetID="10" presetClass="exit" presetSubtype="0" fill="hold" nodeType="withEffect">
                                  <p:stCondLst>
                                    <p:cond delay="5200"/>
                                  </p:stCondLst>
                                  <p:childTnLst>
                                    <p:animEffect transition="out" filter="fade">
                                      <p:cBhvr>
                                        <p:cTn id="282" dur="100"/>
                                        <p:tgtEl>
                                          <p:spTgt spid="42"/>
                                        </p:tgtEl>
                                      </p:cBhvr>
                                    </p:animEffect>
                                    <p:set>
                                      <p:cBhvr>
                                        <p:cTn id="283" dur="1" fill="hold">
                                          <p:stCondLst>
                                            <p:cond delay="99"/>
                                          </p:stCondLst>
                                        </p:cTn>
                                        <p:tgtEl>
                                          <p:spTgt spid="42"/>
                                        </p:tgtEl>
                                        <p:attrNameLst>
                                          <p:attrName>style.visibility</p:attrName>
                                        </p:attrNameLst>
                                      </p:cBhvr>
                                      <p:to>
                                        <p:strVal val="hidden"/>
                                      </p:to>
                                    </p:set>
                                  </p:childTnLst>
                                </p:cTn>
                              </p:par>
                              <p:par>
                                <p:cTn id="284" presetID="10" presetClass="entr" presetSubtype="0" fill="hold" nodeType="withEffect">
                                  <p:stCondLst>
                                    <p:cond delay="5250"/>
                                  </p:stCondLst>
                                  <p:childTnLst>
                                    <p:set>
                                      <p:cBhvr>
                                        <p:cTn id="285" dur="1" fill="hold">
                                          <p:stCondLst>
                                            <p:cond delay="0"/>
                                          </p:stCondLst>
                                        </p:cTn>
                                        <p:tgtEl>
                                          <p:spTgt spid="41"/>
                                        </p:tgtEl>
                                        <p:attrNameLst>
                                          <p:attrName>style.visibility</p:attrName>
                                        </p:attrNameLst>
                                      </p:cBhvr>
                                      <p:to>
                                        <p:strVal val="visible"/>
                                      </p:to>
                                    </p:set>
                                    <p:animEffect transition="in" filter="fade">
                                      <p:cBhvr>
                                        <p:cTn id="286" dur="100"/>
                                        <p:tgtEl>
                                          <p:spTgt spid="41"/>
                                        </p:tgtEl>
                                      </p:cBhvr>
                                    </p:animEffect>
                                  </p:childTnLst>
                                </p:cTn>
                              </p:par>
                              <p:par>
                                <p:cTn id="287" presetID="10" presetClass="exit" presetSubtype="0" fill="hold" nodeType="withEffect">
                                  <p:stCondLst>
                                    <p:cond delay="5300"/>
                                  </p:stCondLst>
                                  <p:childTnLst>
                                    <p:animEffect transition="out" filter="fade">
                                      <p:cBhvr>
                                        <p:cTn id="288" dur="100"/>
                                        <p:tgtEl>
                                          <p:spTgt spid="41"/>
                                        </p:tgtEl>
                                      </p:cBhvr>
                                    </p:animEffect>
                                    <p:set>
                                      <p:cBhvr>
                                        <p:cTn id="289" dur="1" fill="hold">
                                          <p:stCondLst>
                                            <p:cond delay="99"/>
                                          </p:stCondLst>
                                        </p:cTn>
                                        <p:tgtEl>
                                          <p:spTgt spid="41"/>
                                        </p:tgtEl>
                                        <p:attrNameLst>
                                          <p:attrName>style.visibility</p:attrName>
                                        </p:attrNameLst>
                                      </p:cBhvr>
                                      <p:to>
                                        <p:strVal val="hidden"/>
                                      </p:to>
                                    </p:set>
                                  </p:childTnLst>
                                </p:cTn>
                              </p:par>
                              <p:par>
                                <p:cTn id="290" presetID="10" presetClass="entr" presetSubtype="0" fill="hold" nodeType="withEffect">
                                  <p:stCondLst>
                                    <p:cond delay="5350"/>
                                  </p:stCondLst>
                                  <p:childTnLst>
                                    <p:set>
                                      <p:cBhvr>
                                        <p:cTn id="291" dur="1" fill="hold">
                                          <p:stCondLst>
                                            <p:cond delay="0"/>
                                          </p:stCondLst>
                                        </p:cTn>
                                        <p:tgtEl>
                                          <p:spTgt spid="43"/>
                                        </p:tgtEl>
                                        <p:attrNameLst>
                                          <p:attrName>style.visibility</p:attrName>
                                        </p:attrNameLst>
                                      </p:cBhvr>
                                      <p:to>
                                        <p:strVal val="visible"/>
                                      </p:to>
                                    </p:set>
                                    <p:animEffect transition="in" filter="fade">
                                      <p:cBhvr>
                                        <p:cTn id="292" dur="100"/>
                                        <p:tgtEl>
                                          <p:spTgt spid="43"/>
                                        </p:tgtEl>
                                      </p:cBhvr>
                                    </p:animEffect>
                                  </p:childTnLst>
                                </p:cTn>
                              </p:par>
                              <p:par>
                                <p:cTn id="293" presetID="10" presetClass="exit" presetSubtype="0" fill="hold" nodeType="withEffect">
                                  <p:stCondLst>
                                    <p:cond delay="5400"/>
                                  </p:stCondLst>
                                  <p:childTnLst>
                                    <p:animEffect transition="out" filter="fade">
                                      <p:cBhvr>
                                        <p:cTn id="294" dur="100"/>
                                        <p:tgtEl>
                                          <p:spTgt spid="43"/>
                                        </p:tgtEl>
                                      </p:cBhvr>
                                    </p:animEffect>
                                    <p:set>
                                      <p:cBhvr>
                                        <p:cTn id="295" dur="1" fill="hold">
                                          <p:stCondLst>
                                            <p:cond delay="99"/>
                                          </p:stCondLst>
                                        </p:cTn>
                                        <p:tgtEl>
                                          <p:spTgt spid="43"/>
                                        </p:tgtEl>
                                        <p:attrNameLst>
                                          <p:attrName>style.visibility</p:attrName>
                                        </p:attrNameLst>
                                      </p:cBhvr>
                                      <p:to>
                                        <p:strVal val="hidden"/>
                                      </p:to>
                                    </p:set>
                                  </p:childTnLst>
                                </p:cTn>
                              </p:par>
                              <p:par>
                                <p:cTn id="296" presetID="10" presetClass="entr" presetSubtype="0" fill="hold" nodeType="withEffect">
                                  <p:stCondLst>
                                    <p:cond delay="5450"/>
                                  </p:stCondLst>
                                  <p:childTnLst>
                                    <p:set>
                                      <p:cBhvr>
                                        <p:cTn id="297" dur="1" fill="hold">
                                          <p:stCondLst>
                                            <p:cond delay="0"/>
                                          </p:stCondLst>
                                        </p:cTn>
                                        <p:tgtEl>
                                          <p:spTgt spid="63"/>
                                        </p:tgtEl>
                                        <p:attrNameLst>
                                          <p:attrName>style.visibility</p:attrName>
                                        </p:attrNameLst>
                                      </p:cBhvr>
                                      <p:to>
                                        <p:strVal val="visible"/>
                                      </p:to>
                                    </p:set>
                                    <p:animEffect transition="in" filter="fade">
                                      <p:cBhvr>
                                        <p:cTn id="298" dur="100"/>
                                        <p:tgtEl>
                                          <p:spTgt spid="63"/>
                                        </p:tgtEl>
                                      </p:cBhvr>
                                    </p:animEffect>
                                  </p:childTnLst>
                                </p:cTn>
                              </p:par>
                              <p:par>
                                <p:cTn id="299" presetID="10" presetClass="exit" presetSubtype="0" fill="hold" nodeType="withEffect">
                                  <p:stCondLst>
                                    <p:cond delay="5500"/>
                                  </p:stCondLst>
                                  <p:childTnLst>
                                    <p:animEffect transition="out" filter="fade">
                                      <p:cBhvr>
                                        <p:cTn id="300" dur="100"/>
                                        <p:tgtEl>
                                          <p:spTgt spid="63"/>
                                        </p:tgtEl>
                                      </p:cBhvr>
                                    </p:animEffect>
                                    <p:set>
                                      <p:cBhvr>
                                        <p:cTn id="301" dur="1" fill="hold">
                                          <p:stCondLst>
                                            <p:cond delay="99"/>
                                          </p:stCondLst>
                                        </p:cTn>
                                        <p:tgtEl>
                                          <p:spTgt spid="63"/>
                                        </p:tgtEl>
                                        <p:attrNameLst>
                                          <p:attrName>style.visibility</p:attrName>
                                        </p:attrNameLst>
                                      </p:cBhvr>
                                      <p:to>
                                        <p:strVal val="hidden"/>
                                      </p:to>
                                    </p:set>
                                  </p:childTnLst>
                                </p:cTn>
                              </p:par>
                              <p:par>
                                <p:cTn id="302" presetID="10" presetClass="entr" presetSubtype="0" fill="hold" nodeType="withEffect">
                                  <p:stCondLst>
                                    <p:cond delay="5550"/>
                                  </p:stCondLst>
                                  <p:childTnLst>
                                    <p:set>
                                      <p:cBhvr>
                                        <p:cTn id="303" dur="1" fill="hold">
                                          <p:stCondLst>
                                            <p:cond delay="0"/>
                                          </p:stCondLst>
                                        </p:cTn>
                                        <p:tgtEl>
                                          <p:spTgt spid="64"/>
                                        </p:tgtEl>
                                        <p:attrNameLst>
                                          <p:attrName>style.visibility</p:attrName>
                                        </p:attrNameLst>
                                      </p:cBhvr>
                                      <p:to>
                                        <p:strVal val="visible"/>
                                      </p:to>
                                    </p:set>
                                    <p:animEffect transition="in" filter="fade">
                                      <p:cBhvr>
                                        <p:cTn id="304" dur="100"/>
                                        <p:tgtEl>
                                          <p:spTgt spid="64"/>
                                        </p:tgtEl>
                                      </p:cBhvr>
                                    </p:animEffect>
                                  </p:childTnLst>
                                </p:cTn>
                              </p:par>
                              <p:par>
                                <p:cTn id="305" presetID="10" presetClass="exit" presetSubtype="0" fill="hold" nodeType="withEffect">
                                  <p:stCondLst>
                                    <p:cond delay="5600"/>
                                  </p:stCondLst>
                                  <p:childTnLst>
                                    <p:animEffect transition="out" filter="fade">
                                      <p:cBhvr>
                                        <p:cTn id="306" dur="100"/>
                                        <p:tgtEl>
                                          <p:spTgt spid="64"/>
                                        </p:tgtEl>
                                      </p:cBhvr>
                                    </p:animEffect>
                                    <p:set>
                                      <p:cBhvr>
                                        <p:cTn id="307" dur="1" fill="hold">
                                          <p:stCondLst>
                                            <p:cond delay="99"/>
                                          </p:stCondLst>
                                        </p:cTn>
                                        <p:tgtEl>
                                          <p:spTgt spid="64"/>
                                        </p:tgtEl>
                                        <p:attrNameLst>
                                          <p:attrName>style.visibility</p:attrName>
                                        </p:attrNameLst>
                                      </p:cBhvr>
                                      <p:to>
                                        <p:strVal val="hidden"/>
                                      </p:to>
                                    </p:set>
                                  </p:childTnLst>
                                </p:cTn>
                              </p:par>
                              <p:par>
                                <p:cTn id="308" presetID="10" presetClass="entr" presetSubtype="0" fill="hold" nodeType="withEffect">
                                  <p:stCondLst>
                                    <p:cond delay="5650"/>
                                  </p:stCondLst>
                                  <p:childTnLst>
                                    <p:set>
                                      <p:cBhvr>
                                        <p:cTn id="309" dur="1" fill="hold">
                                          <p:stCondLst>
                                            <p:cond delay="0"/>
                                          </p:stCondLst>
                                        </p:cTn>
                                        <p:tgtEl>
                                          <p:spTgt spid="65"/>
                                        </p:tgtEl>
                                        <p:attrNameLst>
                                          <p:attrName>style.visibility</p:attrName>
                                        </p:attrNameLst>
                                      </p:cBhvr>
                                      <p:to>
                                        <p:strVal val="visible"/>
                                      </p:to>
                                    </p:set>
                                    <p:animEffect transition="in" filter="fade">
                                      <p:cBhvr>
                                        <p:cTn id="310" dur="100"/>
                                        <p:tgtEl>
                                          <p:spTgt spid="65"/>
                                        </p:tgtEl>
                                      </p:cBhvr>
                                    </p:animEffect>
                                  </p:childTnLst>
                                </p:cTn>
                              </p:par>
                              <p:par>
                                <p:cTn id="311" presetID="10" presetClass="exit" presetSubtype="0" fill="hold" nodeType="withEffect">
                                  <p:stCondLst>
                                    <p:cond delay="5700"/>
                                  </p:stCondLst>
                                  <p:childTnLst>
                                    <p:animEffect transition="out" filter="fade">
                                      <p:cBhvr>
                                        <p:cTn id="312" dur="100"/>
                                        <p:tgtEl>
                                          <p:spTgt spid="65"/>
                                        </p:tgtEl>
                                      </p:cBhvr>
                                    </p:animEffect>
                                    <p:set>
                                      <p:cBhvr>
                                        <p:cTn id="313" dur="1" fill="hold">
                                          <p:stCondLst>
                                            <p:cond delay="99"/>
                                          </p:stCondLst>
                                        </p:cTn>
                                        <p:tgtEl>
                                          <p:spTgt spid="65"/>
                                        </p:tgtEl>
                                        <p:attrNameLst>
                                          <p:attrName>style.visibility</p:attrName>
                                        </p:attrNameLst>
                                      </p:cBhvr>
                                      <p:to>
                                        <p:strVal val="hidden"/>
                                      </p:to>
                                    </p:set>
                                  </p:childTnLst>
                                </p:cTn>
                              </p:par>
                              <p:par>
                                <p:cTn id="314" presetID="10" presetClass="entr" presetSubtype="0" fill="hold" nodeType="withEffect">
                                  <p:stCondLst>
                                    <p:cond delay="5750"/>
                                  </p:stCondLst>
                                  <p:childTnLst>
                                    <p:set>
                                      <p:cBhvr>
                                        <p:cTn id="315" dur="1" fill="hold">
                                          <p:stCondLst>
                                            <p:cond delay="0"/>
                                          </p:stCondLst>
                                        </p:cTn>
                                        <p:tgtEl>
                                          <p:spTgt spid="66"/>
                                        </p:tgtEl>
                                        <p:attrNameLst>
                                          <p:attrName>style.visibility</p:attrName>
                                        </p:attrNameLst>
                                      </p:cBhvr>
                                      <p:to>
                                        <p:strVal val="visible"/>
                                      </p:to>
                                    </p:set>
                                    <p:animEffect transition="in" filter="fade">
                                      <p:cBhvr>
                                        <p:cTn id="316" dur="100"/>
                                        <p:tgtEl>
                                          <p:spTgt spid="66"/>
                                        </p:tgtEl>
                                      </p:cBhvr>
                                    </p:animEffect>
                                  </p:childTnLst>
                                </p:cTn>
                              </p:par>
                              <p:par>
                                <p:cTn id="317" presetID="1" presetClass="entr" presetSubtype="0" fill="hold" nodeType="withEffect">
                                  <p:stCondLst>
                                    <p:cond delay="6050"/>
                                  </p:stCondLst>
                                  <p:childTnLst>
                                    <p:set>
                                      <p:cBhvr>
                                        <p:cTn id="318" dur="1" fill="hold">
                                          <p:stCondLst>
                                            <p:cond delay="0"/>
                                          </p:stCondLst>
                                        </p:cTn>
                                        <p:tgtEl>
                                          <p:spTgt spid="71"/>
                                        </p:tgtEl>
                                        <p:attrNameLst>
                                          <p:attrName>style.visibility</p:attrName>
                                        </p:attrNameLst>
                                      </p:cBhvr>
                                      <p:to>
                                        <p:strVal val="visible"/>
                                      </p:to>
                                    </p:set>
                                  </p:childTnLst>
                                </p:cTn>
                              </p:par>
                              <p:par>
                                <p:cTn id="319" presetID="10" presetClass="entr" presetSubtype="0" fill="hold" nodeType="withEffect">
                                  <p:stCondLst>
                                    <p:cond delay="6050"/>
                                  </p:stCondLst>
                                  <p:childTnLst>
                                    <p:set>
                                      <p:cBhvr>
                                        <p:cTn id="320" dur="1" fill="hold">
                                          <p:stCondLst>
                                            <p:cond delay="0"/>
                                          </p:stCondLst>
                                        </p:cTn>
                                        <p:tgtEl>
                                          <p:spTgt spid="76"/>
                                        </p:tgtEl>
                                        <p:attrNameLst>
                                          <p:attrName>style.visibility</p:attrName>
                                        </p:attrNameLst>
                                      </p:cBhvr>
                                      <p:to>
                                        <p:strVal val="visible"/>
                                      </p:to>
                                    </p:set>
                                    <p:animEffect transition="in" filter="fade">
                                      <p:cBhvr>
                                        <p:cTn id="321" dur="100"/>
                                        <p:tgtEl>
                                          <p:spTgt spid="76"/>
                                        </p:tgtEl>
                                      </p:cBhvr>
                                    </p:animEffect>
                                  </p:childTnLst>
                                </p:cTn>
                              </p:par>
                              <p:par>
                                <p:cTn id="322" presetID="10" presetClass="exit" presetSubtype="0" fill="hold" nodeType="withEffect">
                                  <p:stCondLst>
                                    <p:cond delay="6100"/>
                                  </p:stCondLst>
                                  <p:childTnLst>
                                    <p:animEffect transition="out" filter="fade">
                                      <p:cBhvr>
                                        <p:cTn id="323" dur="100"/>
                                        <p:tgtEl>
                                          <p:spTgt spid="76"/>
                                        </p:tgtEl>
                                      </p:cBhvr>
                                    </p:animEffect>
                                    <p:set>
                                      <p:cBhvr>
                                        <p:cTn id="324" dur="1" fill="hold">
                                          <p:stCondLst>
                                            <p:cond delay="99"/>
                                          </p:stCondLst>
                                        </p:cTn>
                                        <p:tgtEl>
                                          <p:spTgt spid="76"/>
                                        </p:tgtEl>
                                        <p:attrNameLst>
                                          <p:attrName>style.visibility</p:attrName>
                                        </p:attrNameLst>
                                      </p:cBhvr>
                                      <p:to>
                                        <p:strVal val="hidden"/>
                                      </p:to>
                                    </p:set>
                                  </p:childTnLst>
                                </p:cTn>
                              </p:par>
                              <p:par>
                                <p:cTn id="325" presetID="10" presetClass="entr" presetSubtype="0" fill="hold" nodeType="withEffect">
                                  <p:stCondLst>
                                    <p:cond delay="6150"/>
                                  </p:stCondLst>
                                  <p:childTnLst>
                                    <p:set>
                                      <p:cBhvr>
                                        <p:cTn id="326" dur="1" fill="hold">
                                          <p:stCondLst>
                                            <p:cond delay="0"/>
                                          </p:stCondLst>
                                        </p:cTn>
                                        <p:tgtEl>
                                          <p:spTgt spid="75"/>
                                        </p:tgtEl>
                                        <p:attrNameLst>
                                          <p:attrName>style.visibility</p:attrName>
                                        </p:attrNameLst>
                                      </p:cBhvr>
                                      <p:to>
                                        <p:strVal val="visible"/>
                                      </p:to>
                                    </p:set>
                                    <p:animEffect transition="in" filter="fade">
                                      <p:cBhvr>
                                        <p:cTn id="327" dur="100"/>
                                        <p:tgtEl>
                                          <p:spTgt spid="75"/>
                                        </p:tgtEl>
                                      </p:cBhvr>
                                    </p:animEffect>
                                  </p:childTnLst>
                                </p:cTn>
                              </p:par>
                              <p:par>
                                <p:cTn id="328" presetID="10" presetClass="exit" presetSubtype="0" fill="hold" nodeType="withEffect">
                                  <p:stCondLst>
                                    <p:cond delay="6200"/>
                                  </p:stCondLst>
                                  <p:childTnLst>
                                    <p:animEffect transition="out" filter="fade">
                                      <p:cBhvr>
                                        <p:cTn id="329" dur="100"/>
                                        <p:tgtEl>
                                          <p:spTgt spid="75"/>
                                        </p:tgtEl>
                                      </p:cBhvr>
                                    </p:animEffect>
                                    <p:set>
                                      <p:cBhvr>
                                        <p:cTn id="330" dur="1" fill="hold">
                                          <p:stCondLst>
                                            <p:cond delay="99"/>
                                          </p:stCondLst>
                                        </p:cTn>
                                        <p:tgtEl>
                                          <p:spTgt spid="75"/>
                                        </p:tgtEl>
                                        <p:attrNameLst>
                                          <p:attrName>style.visibility</p:attrName>
                                        </p:attrNameLst>
                                      </p:cBhvr>
                                      <p:to>
                                        <p:strVal val="hidden"/>
                                      </p:to>
                                    </p:set>
                                  </p:childTnLst>
                                </p:cTn>
                              </p:par>
                              <p:par>
                                <p:cTn id="331" presetID="10" presetClass="entr" presetSubtype="0" fill="hold" nodeType="withEffect">
                                  <p:stCondLst>
                                    <p:cond delay="6250"/>
                                  </p:stCondLst>
                                  <p:childTnLst>
                                    <p:set>
                                      <p:cBhvr>
                                        <p:cTn id="332" dur="1" fill="hold">
                                          <p:stCondLst>
                                            <p:cond delay="0"/>
                                          </p:stCondLst>
                                        </p:cTn>
                                        <p:tgtEl>
                                          <p:spTgt spid="77"/>
                                        </p:tgtEl>
                                        <p:attrNameLst>
                                          <p:attrName>style.visibility</p:attrName>
                                        </p:attrNameLst>
                                      </p:cBhvr>
                                      <p:to>
                                        <p:strVal val="visible"/>
                                      </p:to>
                                    </p:set>
                                    <p:animEffect transition="in" filter="fade">
                                      <p:cBhvr>
                                        <p:cTn id="333" dur="100"/>
                                        <p:tgtEl>
                                          <p:spTgt spid="77"/>
                                        </p:tgtEl>
                                      </p:cBhvr>
                                    </p:animEffect>
                                  </p:childTnLst>
                                </p:cTn>
                              </p:par>
                              <p:par>
                                <p:cTn id="334" presetID="10" presetClass="exit" presetSubtype="0" fill="hold" nodeType="withEffect">
                                  <p:stCondLst>
                                    <p:cond delay="6300"/>
                                  </p:stCondLst>
                                  <p:childTnLst>
                                    <p:animEffect transition="out" filter="fade">
                                      <p:cBhvr>
                                        <p:cTn id="335" dur="100"/>
                                        <p:tgtEl>
                                          <p:spTgt spid="77"/>
                                        </p:tgtEl>
                                      </p:cBhvr>
                                    </p:animEffect>
                                    <p:set>
                                      <p:cBhvr>
                                        <p:cTn id="336" dur="1" fill="hold">
                                          <p:stCondLst>
                                            <p:cond delay="99"/>
                                          </p:stCondLst>
                                        </p:cTn>
                                        <p:tgtEl>
                                          <p:spTgt spid="77"/>
                                        </p:tgtEl>
                                        <p:attrNameLst>
                                          <p:attrName>style.visibility</p:attrName>
                                        </p:attrNameLst>
                                      </p:cBhvr>
                                      <p:to>
                                        <p:strVal val="hidden"/>
                                      </p:to>
                                    </p:set>
                                  </p:childTnLst>
                                </p:cTn>
                              </p:par>
                              <p:par>
                                <p:cTn id="337" presetID="10" presetClass="entr" presetSubtype="0" fill="hold" nodeType="withEffect">
                                  <p:stCondLst>
                                    <p:cond delay="6350"/>
                                  </p:stCondLst>
                                  <p:childTnLst>
                                    <p:set>
                                      <p:cBhvr>
                                        <p:cTn id="338" dur="1" fill="hold">
                                          <p:stCondLst>
                                            <p:cond delay="0"/>
                                          </p:stCondLst>
                                        </p:cTn>
                                        <p:tgtEl>
                                          <p:spTgt spid="80"/>
                                        </p:tgtEl>
                                        <p:attrNameLst>
                                          <p:attrName>style.visibility</p:attrName>
                                        </p:attrNameLst>
                                      </p:cBhvr>
                                      <p:to>
                                        <p:strVal val="visible"/>
                                      </p:to>
                                    </p:set>
                                    <p:animEffect transition="in" filter="fade">
                                      <p:cBhvr>
                                        <p:cTn id="339" dur="100"/>
                                        <p:tgtEl>
                                          <p:spTgt spid="80"/>
                                        </p:tgtEl>
                                      </p:cBhvr>
                                    </p:animEffect>
                                  </p:childTnLst>
                                </p:cTn>
                              </p:par>
                              <p:par>
                                <p:cTn id="340" presetID="10" presetClass="exit" presetSubtype="0" fill="hold" nodeType="withEffect">
                                  <p:stCondLst>
                                    <p:cond delay="6400"/>
                                  </p:stCondLst>
                                  <p:childTnLst>
                                    <p:animEffect transition="out" filter="fade">
                                      <p:cBhvr>
                                        <p:cTn id="341" dur="100"/>
                                        <p:tgtEl>
                                          <p:spTgt spid="80"/>
                                        </p:tgtEl>
                                      </p:cBhvr>
                                    </p:animEffect>
                                    <p:set>
                                      <p:cBhvr>
                                        <p:cTn id="342" dur="1" fill="hold">
                                          <p:stCondLst>
                                            <p:cond delay="99"/>
                                          </p:stCondLst>
                                        </p:cTn>
                                        <p:tgtEl>
                                          <p:spTgt spid="80"/>
                                        </p:tgtEl>
                                        <p:attrNameLst>
                                          <p:attrName>style.visibility</p:attrName>
                                        </p:attrNameLst>
                                      </p:cBhvr>
                                      <p:to>
                                        <p:strVal val="hidden"/>
                                      </p:to>
                                    </p:set>
                                  </p:childTnLst>
                                </p:cTn>
                              </p:par>
                              <p:par>
                                <p:cTn id="343" presetID="10" presetClass="entr" presetSubtype="0" fill="hold" nodeType="withEffect">
                                  <p:stCondLst>
                                    <p:cond delay="6450"/>
                                  </p:stCondLst>
                                  <p:childTnLst>
                                    <p:set>
                                      <p:cBhvr>
                                        <p:cTn id="344" dur="1" fill="hold">
                                          <p:stCondLst>
                                            <p:cond delay="0"/>
                                          </p:stCondLst>
                                        </p:cTn>
                                        <p:tgtEl>
                                          <p:spTgt spid="81"/>
                                        </p:tgtEl>
                                        <p:attrNameLst>
                                          <p:attrName>style.visibility</p:attrName>
                                        </p:attrNameLst>
                                      </p:cBhvr>
                                      <p:to>
                                        <p:strVal val="visible"/>
                                      </p:to>
                                    </p:set>
                                    <p:animEffect transition="in" filter="fade">
                                      <p:cBhvr>
                                        <p:cTn id="345" dur="100"/>
                                        <p:tgtEl>
                                          <p:spTgt spid="81"/>
                                        </p:tgtEl>
                                      </p:cBhvr>
                                    </p:animEffect>
                                  </p:childTnLst>
                                </p:cTn>
                              </p:par>
                              <p:par>
                                <p:cTn id="346" presetID="10" presetClass="exit" presetSubtype="0" fill="hold" nodeType="withEffect">
                                  <p:stCondLst>
                                    <p:cond delay="6500"/>
                                  </p:stCondLst>
                                  <p:childTnLst>
                                    <p:animEffect transition="out" filter="fade">
                                      <p:cBhvr>
                                        <p:cTn id="347" dur="100"/>
                                        <p:tgtEl>
                                          <p:spTgt spid="81"/>
                                        </p:tgtEl>
                                      </p:cBhvr>
                                    </p:animEffect>
                                    <p:set>
                                      <p:cBhvr>
                                        <p:cTn id="348" dur="1" fill="hold">
                                          <p:stCondLst>
                                            <p:cond delay="99"/>
                                          </p:stCondLst>
                                        </p:cTn>
                                        <p:tgtEl>
                                          <p:spTgt spid="81"/>
                                        </p:tgtEl>
                                        <p:attrNameLst>
                                          <p:attrName>style.visibility</p:attrName>
                                        </p:attrNameLst>
                                      </p:cBhvr>
                                      <p:to>
                                        <p:strVal val="hidden"/>
                                      </p:to>
                                    </p:set>
                                  </p:childTnLst>
                                </p:cTn>
                              </p:par>
                              <p:par>
                                <p:cTn id="349" presetID="10" presetClass="entr" presetSubtype="0" fill="hold" nodeType="withEffect">
                                  <p:stCondLst>
                                    <p:cond delay="6550"/>
                                  </p:stCondLst>
                                  <p:childTnLst>
                                    <p:set>
                                      <p:cBhvr>
                                        <p:cTn id="350" dur="1" fill="hold">
                                          <p:stCondLst>
                                            <p:cond delay="0"/>
                                          </p:stCondLst>
                                        </p:cTn>
                                        <p:tgtEl>
                                          <p:spTgt spid="82"/>
                                        </p:tgtEl>
                                        <p:attrNameLst>
                                          <p:attrName>style.visibility</p:attrName>
                                        </p:attrNameLst>
                                      </p:cBhvr>
                                      <p:to>
                                        <p:strVal val="visible"/>
                                      </p:to>
                                    </p:set>
                                    <p:animEffect transition="in" filter="fade">
                                      <p:cBhvr>
                                        <p:cTn id="351" dur="100"/>
                                        <p:tgtEl>
                                          <p:spTgt spid="82"/>
                                        </p:tgtEl>
                                      </p:cBhvr>
                                    </p:animEffect>
                                  </p:childTnLst>
                                </p:cTn>
                              </p:par>
                              <p:par>
                                <p:cTn id="352" presetID="1" presetClass="entr" presetSubtype="0" fill="hold" grpId="0" nodeType="withEffect">
                                  <p:stCondLst>
                                    <p:cond delay="6050"/>
                                  </p:stCondLst>
                                  <p:childTnLst>
                                    <p:set>
                                      <p:cBhvr>
                                        <p:cTn id="353" dur="1" fill="hold">
                                          <p:stCondLst>
                                            <p:cond delay="0"/>
                                          </p:stCondLst>
                                        </p:cTn>
                                        <p:tgtEl>
                                          <p:spTgt spid="90"/>
                                        </p:tgtEl>
                                        <p:attrNameLst>
                                          <p:attrName>style.visibility</p:attrName>
                                        </p:attrNameLst>
                                      </p:cBhvr>
                                      <p:to>
                                        <p:strVal val="visible"/>
                                      </p:to>
                                    </p:set>
                                  </p:childTnLst>
                                </p:cTn>
                              </p:par>
                              <p:par>
                                <p:cTn id="354" presetID="1" presetClass="entr" presetSubtype="0" fill="hold" grpId="0" nodeType="withEffect">
                                  <p:stCondLst>
                                    <p:cond delay="6050"/>
                                  </p:stCondLst>
                                  <p:childTnLst>
                                    <p:set>
                                      <p:cBhvr>
                                        <p:cTn id="355" dur="1" fill="hold">
                                          <p:stCondLst>
                                            <p:cond delay="0"/>
                                          </p:stCondLst>
                                        </p:cTn>
                                        <p:tgtEl>
                                          <p:spTgt spid="89"/>
                                        </p:tgtEl>
                                        <p:attrNameLst>
                                          <p:attrName>style.visibility</p:attrName>
                                        </p:attrNameLst>
                                      </p:cBhvr>
                                      <p:to>
                                        <p:strVal val="visible"/>
                                      </p:to>
                                    </p:set>
                                  </p:childTnLst>
                                </p:cTn>
                              </p:par>
                              <p:par>
                                <p:cTn id="356" presetID="10" presetClass="entr" presetSubtype="0" fill="hold" nodeType="withEffect">
                                  <p:stCondLst>
                                    <p:cond delay="7000"/>
                                  </p:stCondLst>
                                  <p:childTnLst>
                                    <p:set>
                                      <p:cBhvr>
                                        <p:cTn id="357" dur="1" fill="hold">
                                          <p:stCondLst>
                                            <p:cond delay="0"/>
                                          </p:stCondLst>
                                        </p:cTn>
                                        <p:tgtEl>
                                          <p:spTgt spid="54"/>
                                        </p:tgtEl>
                                        <p:attrNameLst>
                                          <p:attrName>style.visibility</p:attrName>
                                        </p:attrNameLst>
                                      </p:cBhvr>
                                      <p:to>
                                        <p:strVal val="visible"/>
                                      </p:to>
                                    </p:set>
                                    <p:animEffect transition="in" filter="fade">
                                      <p:cBhvr>
                                        <p:cTn id="358" dur="500"/>
                                        <p:tgtEl>
                                          <p:spTgt spid="54"/>
                                        </p:tgtEl>
                                      </p:cBhvr>
                                    </p:animEffect>
                                  </p:childTnLst>
                                </p:cTn>
                              </p:par>
                              <p:par>
                                <p:cTn id="359" presetID="10" presetClass="entr" presetSubtype="0" fill="hold" nodeType="withEffect">
                                  <p:stCondLst>
                                    <p:cond delay="7000"/>
                                  </p:stCondLst>
                                  <p:childTnLst>
                                    <p:set>
                                      <p:cBhvr>
                                        <p:cTn id="360" dur="1" fill="hold">
                                          <p:stCondLst>
                                            <p:cond delay="0"/>
                                          </p:stCondLst>
                                        </p:cTn>
                                        <p:tgtEl>
                                          <p:spTgt spid="58"/>
                                        </p:tgtEl>
                                        <p:attrNameLst>
                                          <p:attrName>style.visibility</p:attrName>
                                        </p:attrNameLst>
                                      </p:cBhvr>
                                      <p:to>
                                        <p:strVal val="visible"/>
                                      </p:to>
                                    </p:set>
                                    <p:animEffect transition="in" filter="fade">
                                      <p:cBhvr>
                                        <p:cTn id="361" dur="500"/>
                                        <p:tgtEl>
                                          <p:spTgt spid="58"/>
                                        </p:tgtEl>
                                      </p:cBhvr>
                                    </p:animEffect>
                                  </p:childTnLst>
                                </p:cTn>
                              </p:par>
                              <p:par>
                                <p:cTn id="362" presetID="10" presetClass="entr" presetSubtype="0" fill="hold" nodeType="withEffect">
                                  <p:stCondLst>
                                    <p:cond delay="7000"/>
                                  </p:stCondLst>
                                  <p:childTnLst>
                                    <p:set>
                                      <p:cBhvr>
                                        <p:cTn id="363" dur="1" fill="hold">
                                          <p:stCondLst>
                                            <p:cond delay="0"/>
                                          </p:stCondLst>
                                        </p:cTn>
                                        <p:tgtEl>
                                          <p:spTgt spid="50"/>
                                        </p:tgtEl>
                                        <p:attrNameLst>
                                          <p:attrName>style.visibility</p:attrName>
                                        </p:attrNameLst>
                                      </p:cBhvr>
                                      <p:to>
                                        <p:strVal val="visible"/>
                                      </p:to>
                                    </p:set>
                                    <p:animEffect transition="in" filter="fade">
                                      <p:cBhvr>
                                        <p:cTn id="364" dur="500"/>
                                        <p:tgtEl>
                                          <p:spTgt spid="50"/>
                                        </p:tgtEl>
                                      </p:cBhvr>
                                    </p:animEffect>
                                  </p:childTnLst>
                                </p:cTn>
                              </p:par>
                              <p:par>
                                <p:cTn id="365" presetID="10" presetClass="entr" presetSubtype="0" fill="hold" nodeType="withEffect">
                                  <p:stCondLst>
                                    <p:cond delay="7000"/>
                                  </p:stCondLst>
                                  <p:childTnLst>
                                    <p:set>
                                      <p:cBhvr>
                                        <p:cTn id="366" dur="1" fill="hold">
                                          <p:stCondLst>
                                            <p:cond delay="0"/>
                                          </p:stCondLst>
                                        </p:cTn>
                                        <p:tgtEl>
                                          <p:spTgt spid="45"/>
                                        </p:tgtEl>
                                        <p:attrNameLst>
                                          <p:attrName>style.visibility</p:attrName>
                                        </p:attrNameLst>
                                      </p:cBhvr>
                                      <p:to>
                                        <p:strVal val="visible"/>
                                      </p:to>
                                    </p:set>
                                    <p:animEffect transition="in" filter="fade">
                                      <p:cBhvr>
                                        <p:cTn id="367" dur="500"/>
                                        <p:tgtEl>
                                          <p:spTgt spid="45"/>
                                        </p:tgtEl>
                                      </p:cBhvr>
                                    </p:animEffect>
                                  </p:childTnLst>
                                </p:cTn>
                              </p:par>
                              <p:par>
                                <p:cTn id="368" presetID="10" presetClass="entr" presetSubtype="0" fill="hold" grpId="0" nodeType="withEffect">
                                  <p:stCondLst>
                                    <p:cond delay="7000"/>
                                  </p:stCondLst>
                                  <p:childTnLst>
                                    <p:set>
                                      <p:cBhvr>
                                        <p:cTn id="369" dur="1" fill="hold">
                                          <p:stCondLst>
                                            <p:cond delay="0"/>
                                          </p:stCondLst>
                                        </p:cTn>
                                        <p:tgtEl>
                                          <p:spTgt spid="49"/>
                                        </p:tgtEl>
                                        <p:attrNameLst>
                                          <p:attrName>style.visibility</p:attrName>
                                        </p:attrNameLst>
                                      </p:cBhvr>
                                      <p:to>
                                        <p:strVal val="visible"/>
                                      </p:to>
                                    </p:set>
                                    <p:animEffect transition="in" filter="fade">
                                      <p:cBhvr>
                                        <p:cTn id="3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97" grpId="0" build="allAtOnce"/>
      <p:bldP spid="197" grpId="1" build="allAtOnce"/>
      <p:bldP spid="204" grpId="0" build="allAtOnce"/>
      <p:bldP spid="204" grpId="1" build="allAtOnce"/>
      <p:bldP spid="208" grpId="0" build="allAtOnce"/>
      <p:bldP spid="224" grpId="0" build="allAtOnce"/>
      <p:bldP spid="224" grpId="1" build="allAtOnce"/>
      <p:bldP spid="225" grpId="0" build="allAtOnce"/>
      <p:bldP spid="225" grpId="1" build="allAtOnce"/>
      <p:bldP spid="226" grpId="0" build="allAtOnce"/>
      <p:bldP spid="226" grpId="1" build="allAtOnce"/>
      <p:bldP spid="227" grpId="0" build="allAtOnce"/>
      <p:bldP spid="227" grpId="1" build="allAtOnce"/>
      <p:bldP spid="228" grpId="0" build="allAtOnce"/>
      <p:bldP spid="229" grpId="0" build="allAtOnce"/>
      <p:bldP spid="229" grpId="1" build="allAtOnce"/>
      <p:bldP spid="230" grpId="0" build="allAtOnce"/>
      <p:bldP spid="230" grpId="1" build="allAtOnce"/>
      <p:bldP spid="231" grpId="0" build="allAtOnce"/>
      <p:bldP spid="231" grpId="1" build="allAtOnce"/>
      <p:bldP spid="232" grpId="0" build="allAtOnce"/>
      <p:bldP spid="232" grpId="1" build="allAtOnce"/>
      <p:bldP spid="233" grpId="0" build="allAtOnce"/>
      <p:bldP spid="233" grpId="1" build="allAtOnce"/>
      <p:bldP spid="234" grpId="0" build="allAtOnce"/>
      <p:bldP spid="234" grpId="1" build="allAtOnce"/>
      <p:bldP spid="235" grpId="0" build="allAtOnce"/>
      <p:bldP spid="235" grpId="1" build="allAtOnce"/>
      <p:bldP spid="243" grpId="0" build="allAtOnce"/>
      <p:bldP spid="243" grpId="1" build="allAtOnce"/>
      <p:bldP spid="244" grpId="0" build="allAtOnce"/>
      <p:bldP spid="244" grpId="1" build="allAtOnce"/>
      <p:bldP spid="245" grpId="0" build="allAtOnce"/>
      <p:bldP spid="245" grpId="1" build="allAtOnce"/>
      <p:bldP spid="246" grpId="0" build="allAtOnce"/>
      <p:bldP spid="246" grpId="1" build="allAtOnce"/>
      <p:bldP spid="258" grpId="0" build="allAtOnce"/>
      <p:bldP spid="258" grpId="1" build="allAtOnce"/>
      <p:bldP spid="259" grpId="0" build="allAtOnce"/>
      <p:bldP spid="259" grpId="1" build="allAtOnce"/>
      <p:bldP spid="260" grpId="0" build="allAtOnce"/>
      <p:bldP spid="260" grpId="1" build="allAtOnce"/>
      <p:bldP spid="261" grpId="0" build="allAtOnce"/>
      <p:bldP spid="261" grpId="1" build="allAtOnce"/>
      <p:bldP spid="262" grpId="0" build="allAtOnce"/>
      <p:bldP spid="262" grpId="1" build="allAtOnce"/>
      <p:bldP spid="263" grpId="0" build="allAtOnce"/>
      <p:bldP spid="263" grpId="1" build="allAtOnce"/>
      <p:bldP spid="264" grpId="0" build="allAtOnce"/>
      <p:bldP spid="264" grpId="1" build="allAtOnce"/>
      <p:bldP spid="265" grpId="0" build="allAtOnce"/>
      <p:bldP spid="265" grpId="1" build="allAtOnce"/>
      <p:bldP spid="266" grpId="0" build="allAtOnce"/>
      <p:bldP spid="266" grpId="1" build="allAtOnce"/>
      <p:bldP spid="267" grpId="0" build="allAtOnce"/>
      <p:bldP spid="267" grpId="1" build="allAtOnce"/>
      <p:bldP spid="268" grpId="0" build="allAtOnce"/>
      <p:bldP spid="271" grpId="0" build="allAtOnce"/>
      <p:bldP spid="28" grpId="0"/>
      <p:bldP spid="29" grpId="0"/>
      <p:bldP spid="35" grpId="0"/>
      <p:bldP spid="36" grpId="0"/>
      <p:bldP spid="85" grpId="0"/>
      <p:bldP spid="86" grpId="0"/>
      <p:bldP spid="89" grpId="0"/>
      <p:bldP spid="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A0A70-E3E7-4393-F256-69C9377CB4E7}"/>
            </a:ext>
          </a:extLst>
        </p:cNvPr>
        <p:cNvGrpSpPr/>
        <p:nvPr/>
      </p:nvGrpSpPr>
      <p:grpSpPr>
        <a:xfrm>
          <a:off x="0" y="0"/>
          <a:ext cx="0" cy="0"/>
          <a:chOff x="0" y="0"/>
          <a:chExt cx="0" cy="0"/>
        </a:xfrm>
      </p:grpSpPr>
      <p:pic>
        <p:nvPicPr>
          <p:cNvPr id="17" name="Picture 16" descr="A screenshot of a black screen&#10;&#10;AI-generated content may be incorrect.">
            <a:extLst>
              <a:ext uri="{FF2B5EF4-FFF2-40B4-BE49-F238E27FC236}">
                <a16:creationId xmlns:a16="http://schemas.microsoft.com/office/drawing/2014/main" id="{44AA8F36-79D7-6F13-2ACA-159C711C52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416" y="2120286"/>
            <a:ext cx="5145024" cy="4066032"/>
          </a:xfrm>
          <a:prstGeom prst="rect">
            <a:avLst/>
          </a:prstGeom>
        </p:spPr>
      </p:pic>
      <p:pic>
        <p:nvPicPr>
          <p:cNvPr id="26" name="Picture 25" descr="A black screen with white lines and red dots&#10;&#10;AI-generated content may be incorrect.">
            <a:extLst>
              <a:ext uri="{FF2B5EF4-FFF2-40B4-BE49-F238E27FC236}">
                <a16:creationId xmlns:a16="http://schemas.microsoft.com/office/drawing/2014/main" id="{DBD05FB5-33C1-8C4E-8D10-8D4873B2FD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9416" y="2120463"/>
            <a:ext cx="5145024" cy="4066032"/>
          </a:xfrm>
          <a:prstGeom prst="rect">
            <a:avLst/>
          </a:prstGeom>
        </p:spPr>
      </p:pic>
      <p:cxnSp>
        <p:nvCxnSpPr>
          <p:cNvPr id="3" name="Straight Arrow Connector 2">
            <a:extLst>
              <a:ext uri="{FF2B5EF4-FFF2-40B4-BE49-F238E27FC236}">
                <a16:creationId xmlns:a16="http://schemas.microsoft.com/office/drawing/2014/main" id="{19395647-8805-7CA6-E09A-49DDB12B4CF1}"/>
              </a:ext>
            </a:extLst>
          </p:cNvPr>
          <p:cNvCxnSpPr>
            <a:cxnSpLocks/>
          </p:cNvCxnSpPr>
          <p:nvPr/>
        </p:nvCxnSpPr>
        <p:spPr>
          <a:xfrm>
            <a:off x="7669504" y="5714630"/>
            <a:ext cx="426868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B17D180-674A-0F1B-0261-D46B2229EC73}"/>
              </a:ext>
            </a:extLst>
          </p:cNvPr>
          <p:cNvCxnSpPr>
            <a:cxnSpLocks/>
          </p:cNvCxnSpPr>
          <p:nvPr/>
        </p:nvCxnSpPr>
        <p:spPr>
          <a:xfrm flipV="1">
            <a:off x="7668869" y="2011680"/>
            <a:ext cx="0" cy="37075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BBFE9E22-3D33-1257-99DB-0383100FC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22" y="1868590"/>
            <a:ext cx="6675235" cy="4680000"/>
          </a:xfrm>
          <a:prstGeom prst="rect">
            <a:avLst/>
          </a:prstGeom>
        </p:spPr>
      </p:pic>
      <p:sp>
        <p:nvSpPr>
          <p:cNvPr id="4" name="Slide Number Placeholder 3">
            <a:extLst>
              <a:ext uri="{FF2B5EF4-FFF2-40B4-BE49-F238E27FC236}">
                <a16:creationId xmlns:a16="http://schemas.microsoft.com/office/drawing/2014/main" id="{8C83F47A-AF30-BC12-EC90-E20FD18CCC23}"/>
              </a:ext>
            </a:extLst>
          </p:cNvPr>
          <p:cNvSpPr>
            <a:spLocks noGrp="1"/>
          </p:cNvSpPr>
          <p:nvPr>
            <p:ph type="sldNum" sz="quarter" idx="12"/>
          </p:nvPr>
        </p:nvSpPr>
        <p:spPr/>
        <p:txBody>
          <a:bodyPr/>
          <a:lstStyle/>
          <a:p>
            <a:fld id="{04A753A1-5A52-EE45-BF65-BE8F9CC57650}" type="slidenum">
              <a:rPr lang="en-GB" smtClean="0"/>
              <a:t>5</a:t>
            </a:fld>
            <a:endParaRPr lang="en-GB"/>
          </a:p>
        </p:txBody>
      </p:sp>
      <p:pic>
        <p:nvPicPr>
          <p:cNvPr id="5" name="Picture 4" descr="A black background with a black square&#10;&#10;AI-generated content may be incorrect.">
            <a:extLst>
              <a:ext uri="{FF2B5EF4-FFF2-40B4-BE49-F238E27FC236}">
                <a16:creationId xmlns:a16="http://schemas.microsoft.com/office/drawing/2014/main" id="{288D2E3F-1801-B886-07BD-9DCF493703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82585" y="6382763"/>
            <a:ext cx="1542430" cy="323118"/>
          </a:xfrm>
          <a:prstGeom prst="rect">
            <a:avLst/>
          </a:prstGeom>
        </p:spPr>
      </p:pic>
      <p:sp>
        <p:nvSpPr>
          <p:cNvPr id="6" name="TextBox 5">
            <a:extLst>
              <a:ext uri="{FF2B5EF4-FFF2-40B4-BE49-F238E27FC236}">
                <a16:creationId xmlns:a16="http://schemas.microsoft.com/office/drawing/2014/main" id="{727982DA-C5AB-245F-A91E-1D22E8C7C9A0}"/>
              </a:ext>
            </a:extLst>
          </p:cNvPr>
          <p:cNvSpPr txBox="1"/>
          <p:nvPr/>
        </p:nvSpPr>
        <p:spPr>
          <a:xfrm>
            <a:off x="4533588" y="6544323"/>
            <a:ext cx="3124830" cy="276999"/>
          </a:xfrm>
          <a:prstGeom prst="rect">
            <a:avLst/>
          </a:prstGeom>
          <a:noFill/>
        </p:spPr>
        <p:txBody>
          <a:bodyPr wrap="none" rtlCol="0">
            <a:spAutoFit/>
          </a:bodyPr>
          <a:lstStyle/>
          <a:p>
            <a:pPr algn="ctr"/>
            <a:r>
              <a:rPr lang="en-GB" sz="1200" dirty="0"/>
              <a:t>Jesper F. Ehmsen - </a:t>
            </a:r>
            <a:r>
              <a:rPr lang="en-GB" sz="1200" kern="0" dirty="0">
                <a:latin typeface="Grantha Sangam MN" pitchFamily="2" charset="0"/>
                <a:ea typeface="Grantha Sangam MN" pitchFamily="2" charset="0"/>
                <a:cs typeface="Grantha Sangam MN" pitchFamily="2" charset="0"/>
              </a:rPr>
              <a:t>jesperfischer@cfin.au.dk</a:t>
            </a:r>
          </a:p>
        </p:txBody>
      </p:sp>
      <p:pic>
        <p:nvPicPr>
          <p:cNvPr id="7" name="Content Placeholder 6" descr="A black background with text and a purple and pink logo&#10;&#10;AI-generated content may be incorrect.">
            <a:extLst>
              <a:ext uri="{FF2B5EF4-FFF2-40B4-BE49-F238E27FC236}">
                <a16:creationId xmlns:a16="http://schemas.microsoft.com/office/drawing/2014/main" id="{0F5939A7-F676-B515-F7EB-9C4C784AD2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692" y="6059522"/>
            <a:ext cx="1827753" cy="969601"/>
          </a:xfrm>
          <a:prstGeom prst="rect">
            <a:avLst/>
          </a:prstGeom>
        </p:spPr>
      </p:pic>
      <p:grpSp>
        <p:nvGrpSpPr>
          <p:cNvPr id="45" name="Group 44">
            <a:extLst>
              <a:ext uri="{FF2B5EF4-FFF2-40B4-BE49-F238E27FC236}">
                <a16:creationId xmlns:a16="http://schemas.microsoft.com/office/drawing/2014/main" id="{9066ED1B-E285-E9EB-C581-7F9E744F5615}"/>
              </a:ext>
            </a:extLst>
          </p:cNvPr>
          <p:cNvGrpSpPr/>
          <p:nvPr/>
        </p:nvGrpSpPr>
        <p:grpSpPr>
          <a:xfrm rot="5400000">
            <a:off x="9370365" y="3868415"/>
            <a:ext cx="266700" cy="3669689"/>
            <a:chOff x="5943600" y="2316305"/>
            <a:chExt cx="266700" cy="3392367"/>
          </a:xfrm>
        </p:grpSpPr>
        <p:cxnSp>
          <p:nvCxnSpPr>
            <p:cNvPr id="46" name="Straight Connector 45">
              <a:extLst>
                <a:ext uri="{FF2B5EF4-FFF2-40B4-BE49-F238E27FC236}">
                  <a16:creationId xmlns:a16="http://schemas.microsoft.com/office/drawing/2014/main" id="{C0426170-06DA-D796-7B32-C123ED7E48B5}"/>
                </a:ext>
              </a:extLst>
            </p:cNvPr>
            <p:cNvCxnSpPr>
              <a:cxnSpLocks/>
            </p:cNvCxnSpPr>
            <p:nvPr/>
          </p:nvCxnSpPr>
          <p:spPr>
            <a:xfrm>
              <a:off x="6083347" y="2316305"/>
              <a:ext cx="0" cy="33923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7D69470-79FE-9A0F-92A9-4F87CC091621}"/>
                </a:ext>
              </a:extLst>
            </p:cNvPr>
            <p:cNvCxnSpPr>
              <a:cxnSpLocks/>
            </p:cNvCxnSpPr>
            <p:nvPr/>
          </p:nvCxnSpPr>
          <p:spPr>
            <a:xfrm>
              <a:off x="5943600" y="2316305"/>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FA7C95F-43C1-FE10-F600-39440801C0E6}"/>
                </a:ext>
              </a:extLst>
            </p:cNvPr>
            <p:cNvCxnSpPr>
              <a:cxnSpLocks/>
            </p:cNvCxnSpPr>
            <p:nvPr/>
          </p:nvCxnSpPr>
          <p:spPr>
            <a:xfrm>
              <a:off x="5943600" y="5708672"/>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2E80FC88-E0D6-5F80-D987-86FA96B22EEF}"/>
              </a:ext>
            </a:extLst>
          </p:cNvPr>
          <p:cNvSpPr txBox="1"/>
          <p:nvPr/>
        </p:nvSpPr>
        <p:spPr>
          <a:xfrm>
            <a:off x="8777084" y="5917087"/>
            <a:ext cx="2361480" cy="369332"/>
          </a:xfrm>
          <a:prstGeom prst="rect">
            <a:avLst/>
          </a:prstGeom>
          <a:noFill/>
        </p:spPr>
        <p:txBody>
          <a:bodyPr wrap="none" rtlCol="0">
            <a:spAutoFit/>
          </a:bodyPr>
          <a:lstStyle/>
          <a:p>
            <a:r>
              <a:rPr lang="en-US" dirty="0"/>
              <a:t>Thermal Contrast (TC)</a:t>
            </a:r>
            <a:endParaRPr lang="da-DK" dirty="0"/>
          </a:p>
        </p:txBody>
      </p:sp>
      <p:grpSp>
        <p:nvGrpSpPr>
          <p:cNvPr id="50" name="Group 49">
            <a:extLst>
              <a:ext uri="{FF2B5EF4-FFF2-40B4-BE49-F238E27FC236}">
                <a16:creationId xmlns:a16="http://schemas.microsoft.com/office/drawing/2014/main" id="{04278AEA-B442-488C-CD71-8A98E4748889}"/>
              </a:ext>
            </a:extLst>
          </p:cNvPr>
          <p:cNvGrpSpPr/>
          <p:nvPr/>
        </p:nvGrpSpPr>
        <p:grpSpPr>
          <a:xfrm rot="5400000">
            <a:off x="9111330" y="4130646"/>
            <a:ext cx="273097" cy="3158024"/>
            <a:chOff x="5943600" y="2546804"/>
            <a:chExt cx="273097" cy="2675478"/>
          </a:xfrm>
        </p:grpSpPr>
        <p:cxnSp>
          <p:nvCxnSpPr>
            <p:cNvPr id="51" name="Straight Connector 50">
              <a:extLst>
                <a:ext uri="{FF2B5EF4-FFF2-40B4-BE49-F238E27FC236}">
                  <a16:creationId xmlns:a16="http://schemas.microsoft.com/office/drawing/2014/main" id="{6691EF1D-00DB-0BC1-6011-76A9040DCA3E}"/>
                </a:ext>
              </a:extLst>
            </p:cNvPr>
            <p:cNvCxnSpPr>
              <a:cxnSpLocks/>
            </p:cNvCxnSpPr>
            <p:nvPr/>
          </p:nvCxnSpPr>
          <p:spPr>
            <a:xfrm>
              <a:off x="6083347" y="2546804"/>
              <a:ext cx="0" cy="26754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3E2CEE1-A739-D99E-7D3A-B58B618EE8EF}"/>
                </a:ext>
              </a:extLst>
            </p:cNvPr>
            <p:cNvCxnSpPr>
              <a:cxnSpLocks/>
            </p:cNvCxnSpPr>
            <p:nvPr/>
          </p:nvCxnSpPr>
          <p:spPr>
            <a:xfrm>
              <a:off x="5949997" y="2546804"/>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3A330F7-D138-A1C3-37D6-3E8AB06E12C5}"/>
                </a:ext>
              </a:extLst>
            </p:cNvPr>
            <p:cNvCxnSpPr>
              <a:cxnSpLocks/>
            </p:cNvCxnSpPr>
            <p:nvPr/>
          </p:nvCxnSpPr>
          <p:spPr>
            <a:xfrm>
              <a:off x="5943600" y="5222282"/>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4100D581-AF0B-5B21-955C-31B02E7C73AF}"/>
              </a:ext>
            </a:extLst>
          </p:cNvPr>
          <p:cNvGrpSpPr/>
          <p:nvPr/>
        </p:nvGrpSpPr>
        <p:grpSpPr>
          <a:xfrm rot="5400000">
            <a:off x="7866528" y="5385030"/>
            <a:ext cx="275383" cy="653952"/>
            <a:chOff x="5943600" y="3512137"/>
            <a:chExt cx="275383" cy="2062423"/>
          </a:xfrm>
        </p:grpSpPr>
        <p:cxnSp>
          <p:nvCxnSpPr>
            <p:cNvPr id="55" name="Straight Connector 54">
              <a:extLst>
                <a:ext uri="{FF2B5EF4-FFF2-40B4-BE49-F238E27FC236}">
                  <a16:creationId xmlns:a16="http://schemas.microsoft.com/office/drawing/2014/main" id="{199BA5FD-E431-88A6-9FF3-25D0C840DBCA}"/>
                </a:ext>
              </a:extLst>
            </p:cNvPr>
            <p:cNvCxnSpPr>
              <a:cxnSpLocks/>
            </p:cNvCxnSpPr>
            <p:nvPr/>
          </p:nvCxnSpPr>
          <p:spPr>
            <a:xfrm>
              <a:off x="6083347" y="3516757"/>
              <a:ext cx="0" cy="20578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C3092E-8BDB-501A-50FA-45E5C0BB12C5}"/>
                </a:ext>
              </a:extLst>
            </p:cNvPr>
            <p:cNvCxnSpPr>
              <a:cxnSpLocks/>
            </p:cNvCxnSpPr>
            <p:nvPr/>
          </p:nvCxnSpPr>
          <p:spPr>
            <a:xfrm>
              <a:off x="5952283" y="3512137"/>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BD1656B-A2B7-A5BF-85DF-E21C009F36A8}"/>
                </a:ext>
              </a:extLst>
            </p:cNvPr>
            <p:cNvCxnSpPr>
              <a:cxnSpLocks/>
            </p:cNvCxnSpPr>
            <p:nvPr/>
          </p:nvCxnSpPr>
          <p:spPr>
            <a:xfrm>
              <a:off x="5943600" y="5574560"/>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503967D3-D2FC-933D-2959-6ABB2CDD547A}"/>
              </a:ext>
            </a:extLst>
          </p:cNvPr>
          <p:cNvGrpSpPr/>
          <p:nvPr/>
        </p:nvGrpSpPr>
        <p:grpSpPr>
          <a:xfrm rot="5400000">
            <a:off x="8113615" y="5139473"/>
            <a:ext cx="275383" cy="1155454"/>
            <a:chOff x="5943600" y="3923817"/>
            <a:chExt cx="275383" cy="1650743"/>
          </a:xfrm>
        </p:grpSpPr>
        <p:cxnSp>
          <p:nvCxnSpPr>
            <p:cNvPr id="59" name="Straight Connector 58">
              <a:extLst>
                <a:ext uri="{FF2B5EF4-FFF2-40B4-BE49-F238E27FC236}">
                  <a16:creationId xmlns:a16="http://schemas.microsoft.com/office/drawing/2014/main" id="{3B072C93-B208-991D-19F1-99069D98A1A5}"/>
                </a:ext>
              </a:extLst>
            </p:cNvPr>
            <p:cNvCxnSpPr>
              <a:cxnSpLocks/>
            </p:cNvCxnSpPr>
            <p:nvPr/>
          </p:nvCxnSpPr>
          <p:spPr>
            <a:xfrm>
              <a:off x="6083347" y="3923817"/>
              <a:ext cx="0" cy="16507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86ABEE0-FDA5-9672-800D-EFB9C7F3F409}"/>
                </a:ext>
              </a:extLst>
            </p:cNvPr>
            <p:cNvCxnSpPr>
              <a:cxnSpLocks/>
            </p:cNvCxnSpPr>
            <p:nvPr/>
          </p:nvCxnSpPr>
          <p:spPr>
            <a:xfrm>
              <a:off x="5952283" y="3923817"/>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1088BF1-22E3-96F1-B7AC-26E62E7C1297}"/>
                </a:ext>
              </a:extLst>
            </p:cNvPr>
            <p:cNvCxnSpPr>
              <a:cxnSpLocks/>
            </p:cNvCxnSpPr>
            <p:nvPr/>
          </p:nvCxnSpPr>
          <p:spPr>
            <a:xfrm>
              <a:off x="5943600" y="5574560"/>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7" name="Rectangle 66">
            <a:extLst>
              <a:ext uri="{FF2B5EF4-FFF2-40B4-BE49-F238E27FC236}">
                <a16:creationId xmlns:a16="http://schemas.microsoft.com/office/drawing/2014/main" id="{9048B102-F78E-8983-396A-703F5B82D164}"/>
              </a:ext>
            </a:extLst>
          </p:cNvPr>
          <p:cNvSpPr/>
          <p:nvPr/>
        </p:nvSpPr>
        <p:spPr>
          <a:xfrm>
            <a:off x="11176000" y="6453505"/>
            <a:ext cx="101600" cy="213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9" name="TextBox 68">
            <a:extLst>
              <a:ext uri="{FF2B5EF4-FFF2-40B4-BE49-F238E27FC236}">
                <a16:creationId xmlns:a16="http://schemas.microsoft.com/office/drawing/2014/main" id="{9CC313E4-4B93-EBA4-34A5-5F28ACFB9E65}"/>
              </a:ext>
            </a:extLst>
          </p:cNvPr>
          <p:cNvSpPr txBox="1"/>
          <p:nvPr/>
        </p:nvSpPr>
        <p:spPr>
          <a:xfrm>
            <a:off x="10948421" y="31978"/>
            <a:ext cx="2235199" cy="738664"/>
          </a:xfrm>
          <a:prstGeom prst="rect">
            <a:avLst/>
          </a:prstGeom>
          <a:noFill/>
        </p:spPr>
        <p:txBody>
          <a:bodyPr wrap="square" rtlCol="0">
            <a:spAutoFit/>
          </a:bodyPr>
          <a:lstStyle/>
          <a:p>
            <a:r>
              <a:rPr lang="en-US" sz="1400" dirty="0"/>
              <a:t>HC = 75</a:t>
            </a:r>
          </a:p>
          <a:p>
            <a:r>
              <a:rPr lang="en-US" sz="1400" dirty="0"/>
              <a:t>NP = 32</a:t>
            </a:r>
            <a:br>
              <a:rPr lang="en-US" sz="1400" dirty="0"/>
            </a:br>
            <a:r>
              <a:rPr lang="en-US" sz="1400" dirty="0"/>
              <a:t>Trials = 56 (</a:t>
            </a:r>
            <a:r>
              <a:rPr lang="en-US" sz="1400" b="1" dirty="0"/>
              <a:t>8</a:t>
            </a:r>
            <a:r>
              <a:rPr lang="en-US" sz="1400" dirty="0"/>
              <a:t>)</a:t>
            </a:r>
            <a:endParaRPr lang="da-DK" sz="1400" dirty="0"/>
          </a:p>
        </p:txBody>
      </p:sp>
      <p:grpSp>
        <p:nvGrpSpPr>
          <p:cNvPr id="102" name="Group 101">
            <a:extLst>
              <a:ext uri="{FF2B5EF4-FFF2-40B4-BE49-F238E27FC236}">
                <a16:creationId xmlns:a16="http://schemas.microsoft.com/office/drawing/2014/main" id="{31A77F82-7DCF-1763-0AAE-95B81865C03A}"/>
              </a:ext>
            </a:extLst>
          </p:cNvPr>
          <p:cNvGrpSpPr/>
          <p:nvPr/>
        </p:nvGrpSpPr>
        <p:grpSpPr>
          <a:xfrm>
            <a:off x="-195378" y="0"/>
            <a:ext cx="1404700" cy="865008"/>
            <a:chOff x="-166121" y="50112"/>
            <a:chExt cx="1404700" cy="865008"/>
          </a:xfrm>
          <a:effectLst>
            <a:outerShdw blurRad="50800" dist="38100" dir="2700000" algn="tl" rotWithShape="0">
              <a:prstClr val="black">
                <a:alpha val="40000"/>
              </a:prstClr>
            </a:outerShdw>
          </a:effectLst>
        </p:grpSpPr>
        <p:grpSp>
          <p:nvGrpSpPr>
            <p:cNvPr id="133" name="Group 132">
              <a:extLst>
                <a:ext uri="{FF2B5EF4-FFF2-40B4-BE49-F238E27FC236}">
                  <a16:creationId xmlns:a16="http://schemas.microsoft.com/office/drawing/2014/main" id="{F4030AEB-4AC4-4954-2DC8-DBFBF086B8BF}"/>
                </a:ext>
              </a:extLst>
            </p:cNvPr>
            <p:cNvGrpSpPr/>
            <p:nvPr/>
          </p:nvGrpSpPr>
          <p:grpSpPr>
            <a:xfrm>
              <a:off x="-166121" y="267120"/>
              <a:ext cx="1404700" cy="648000"/>
              <a:chOff x="760217" y="2078037"/>
              <a:chExt cx="2279711" cy="1114178"/>
            </a:xfrm>
            <a:noFill/>
          </p:grpSpPr>
          <p:sp>
            <p:nvSpPr>
              <p:cNvPr id="135" name="Rounded Rectangle 37">
                <a:extLst>
                  <a:ext uri="{FF2B5EF4-FFF2-40B4-BE49-F238E27FC236}">
                    <a16:creationId xmlns:a16="http://schemas.microsoft.com/office/drawing/2014/main" id="{25EECB6E-8A7D-F92D-01AC-E311B97B9946}"/>
                  </a:ext>
                </a:extLst>
              </p:cNvPr>
              <p:cNvSpPr/>
              <p:nvPr/>
            </p:nvSpPr>
            <p:spPr>
              <a:xfrm>
                <a:off x="1231898" y="2078037"/>
                <a:ext cx="1402200" cy="1114178"/>
              </a:xfrm>
              <a:prstGeom prst="roundRect">
                <a:avLst>
                  <a:gd name="adj" fmla="val 11950"/>
                </a:avLst>
              </a:prstGeom>
              <a:solidFill>
                <a:schemeClr val="bg1">
                  <a:lumMod val="75000"/>
                </a:schemeClr>
              </a:solidFill>
              <a:ln w="19050">
                <a:solidFill>
                  <a:srgbClr val="FFAC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w="12700">
                    <a:solidFill>
                      <a:schemeClr val="tx1"/>
                    </a:solidFill>
                  </a:ln>
                  <a:solidFill>
                    <a:schemeClr val="bg2">
                      <a:lumMod val="90000"/>
                    </a:schemeClr>
                  </a:solidFill>
                </a:endParaRPr>
              </a:p>
            </p:txBody>
          </p:sp>
          <p:sp>
            <p:nvSpPr>
              <p:cNvPr id="136" name="TextBox 135">
                <a:extLst>
                  <a:ext uri="{FF2B5EF4-FFF2-40B4-BE49-F238E27FC236}">
                    <a16:creationId xmlns:a16="http://schemas.microsoft.com/office/drawing/2014/main" id="{0BD83D6B-1806-06DA-D726-C8CDC5AFFA8A}"/>
                  </a:ext>
                </a:extLst>
              </p:cNvPr>
              <p:cNvSpPr txBox="1"/>
              <p:nvPr/>
            </p:nvSpPr>
            <p:spPr>
              <a:xfrm>
                <a:off x="760217" y="2409001"/>
                <a:ext cx="2279711" cy="606579"/>
              </a:xfrm>
              <a:prstGeom prst="rect">
                <a:avLst/>
              </a:prstGeom>
              <a:grpFill/>
            </p:spPr>
            <p:txBody>
              <a:bodyPr wrap="square" rtlCol="0">
                <a:spAutoFit/>
              </a:bodyPr>
              <a:lstStyle/>
              <a:p>
                <a:pPr algn="ctr"/>
                <a:r>
                  <a:rPr lang="en-GB" sz="1000" dirty="0"/>
                  <a:t>+</a:t>
                </a:r>
              </a:p>
            </p:txBody>
          </p:sp>
        </p:grpSp>
        <p:sp>
          <p:nvSpPr>
            <p:cNvPr id="134" name="TextBox 133">
              <a:extLst>
                <a:ext uri="{FF2B5EF4-FFF2-40B4-BE49-F238E27FC236}">
                  <a16:creationId xmlns:a16="http://schemas.microsoft.com/office/drawing/2014/main" id="{093668FB-908F-1C94-C77C-61D3B70E4C0C}"/>
                </a:ext>
              </a:extLst>
            </p:cNvPr>
            <p:cNvSpPr txBox="1"/>
            <p:nvPr/>
          </p:nvSpPr>
          <p:spPr>
            <a:xfrm>
              <a:off x="135519" y="50112"/>
              <a:ext cx="861133" cy="215444"/>
            </a:xfrm>
            <a:prstGeom prst="rect">
              <a:avLst/>
            </a:prstGeom>
            <a:noFill/>
          </p:spPr>
          <p:txBody>
            <a:bodyPr wrap="none" rtlCol="0">
              <a:spAutoFit/>
            </a:bodyPr>
            <a:lstStyle/>
            <a:p>
              <a:pPr algn="ctr">
                <a:lnSpc>
                  <a:spcPct val="100000"/>
                </a:lnSpc>
              </a:pPr>
              <a:r>
                <a:rPr lang="en-GB" sz="800" dirty="0"/>
                <a:t>Warm stimulus</a:t>
              </a:r>
            </a:p>
          </p:txBody>
        </p:sp>
      </p:grpSp>
      <p:sp>
        <p:nvSpPr>
          <p:cNvPr id="103" name="TextBox 102">
            <a:extLst>
              <a:ext uri="{FF2B5EF4-FFF2-40B4-BE49-F238E27FC236}">
                <a16:creationId xmlns:a16="http://schemas.microsoft.com/office/drawing/2014/main" id="{CF673B4C-0CDF-000E-34F7-5DB6DBF62FBF}"/>
              </a:ext>
            </a:extLst>
          </p:cNvPr>
          <p:cNvSpPr txBox="1"/>
          <p:nvPr/>
        </p:nvSpPr>
        <p:spPr>
          <a:xfrm>
            <a:off x="-122774" y="1163498"/>
            <a:ext cx="639422"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800" dirty="0"/>
              <a:t>Time</a:t>
            </a:r>
          </a:p>
        </p:txBody>
      </p:sp>
      <p:cxnSp>
        <p:nvCxnSpPr>
          <p:cNvPr id="104" name="Straight Arrow Connector 103">
            <a:extLst>
              <a:ext uri="{FF2B5EF4-FFF2-40B4-BE49-F238E27FC236}">
                <a16:creationId xmlns:a16="http://schemas.microsoft.com/office/drawing/2014/main" id="{E30E96DE-27DE-08E4-1BB5-B07F221E7846}"/>
              </a:ext>
            </a:extLst>
          </p:cNvPr>
          <p:cNvCxnSpPr>
            <a:cxnSpLocks/>
          </p:cNvCxnSpPr>
          <p:nvPr/>
        </p:nvCxnSpPr>
        <p:spPr>
          <a:xfrm>
            <a:off x="14142" y="1033147"/>
            <a:ext cx="2564139" cy="643253"/>
          </a:xfrm>
          <a:prstGeom prst="straightConnector1">
            <a:avLst/>
          </a:prstGeom>
          <a:noFill/>
          <a:ln w="12700">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05" name="Group 104">
            <a:extLst>
              <a:ext uri="{FF2B5EF4-FFF2-40B4-BE49-F238E27FC236}">
                <a16:creationId xmlns:a16="http://schemas.microsoft.com/office/drawing/2014/main" id="{D191E3F0-90E4-6479-5DCE-D04845A1FC35}"/>
              </a:ext>
            </a:extLst>
          </p:cNvPr>
          <p:cNvGrpSpPr/>
          <p:nvPr/>
        </p:nvGrpSpPr>
        <p:grpSpPr>
          <a:xfrm>
            <a:off x="644342" y="221274"/>
            <a:ext cx="1359648" cy="857807"/>
            <a:chOff x="1145522" y="392964"/>
            <a:chExt cx="1359648" cy="857807"/>
          </a:xfrm>
          <a:effectLst>
            <a:outerShdw blurRad="50800" dist="38100" dir="2700000" algn="tl" rotWithShape="0">
              <a:prstClr val="black">
                <a:alpha val="40000"/>
              </a:prstClr>
            </a:outerShdw>
          </a:effectLst>
        </p:grpSpPr>
        <p:sp>
          <p:nvSpPr>
            <p:cNvPr id="130" name="Rounded Rectangle 40">
              <a:extLst>
                <a:ext uri="{FF2B5EF4-FFF2-40B4-BE49-F238E27FC236}">
                  <a16:creationId xmlns:a16="http://schemas.microsoft.com/office/drawing/2014/main" id="{62A30894-BBEE-B9F5-1114-BF44FFCEA994}"/>
                </a:ext>
              </a:extLst>
            </p:cNvPr>
            <p:cNvSpPr/>
            <p:nvPr/>
          </p:nvSpPr>
          <p:spPr>
            <a:xfrm>
              <a:off x="1351633" y="602771"/>
              <a:ext cx="864000" cy="648000"/>
            </a:xfrm>
            <a:prstGeom prst="roundRect">
              <a:avLst>
                <a:gd name="adj" fmla="val 11950"/>
              </a:avLst>
            </a:prstGeom>
            <a:solidFill>
              <a:schemeClr val="bg1">
                <a:lumMod val="75000"/>
              </a:schemeClr>
            </a:solidFill>
            <a:ln w="19050">
              <a:solidFill>
                <a:srgbClr val="ADD8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TextBox 130">
              <a:extLst>
                <a:ext uri="{FF2B5EF4-FFF2-40B4-BE49-F238E27FC236}">
                  <a16:creationId xmlns:a16="http://schemas.microsoft.com/office/drawing/2014/main" id="{06D512A8-346B-771C-8E04-C9B726B0AAE0}"/>
                </a:ext>
              </a:extLst>
            </p:cNvPr>
            <p:cNvSpPr txBox="1"/>
            <p:nvPr/>
          </p:nvSpPr>
          <p:spPr>
            <a:xfrm>
              <a:off x="1341833" y="614896"/>
              <a:ext cx="967027" cy="461665"/>
            </a:xfrm>
            <a:prstGeom prst="rect">
              <a:avLst/>
            </a:prstGeom>
            <a:noFill/>
          </p:spPr>
          <p:txBody>
            <a:bodyPr wrap="square" rtlCol="0">
              <a:spAutoFit/>
            </a:bodyPr>
            <a:lstStyle/>
            <a:p>
              <a:pPr algn="ctr">
                <a:lnSpc>
                  <a:spcPct val="100000"/>
                </a:lnSpc>
              </a:pPr>
              <a:r>
                <a:rPr lang="en-GB" sz="600" dirty="0"/>
                <a:t>Press ‘up’ when you perceive a change in sensation.</a:t>
              </a:r>
              <a:br>
                <a:rPr lang="en-GB" sz="600" dirty="0"/>
              </a:br>
              <a:endParaRPr lang="en-GB" sz="600" dirty="0"/>
            </a:p>
          </p:txBody>
        </p:sp>
        <p:sp>
          <p:nvSpPr>
            <p:cNvPr id="132" name="TextBox 131">
              <a:extLst>
                <a:ext uri="{FF2B5EF4-FFF2-40B4-BE49-F238E27FC236}">
                  <a16:creationId xmlns:a16="http://schemas.microsoft.com/office/drawing/2014/main" id="{BAB87B28-D6CF-F406-618F-65C42D43061C}"/>
                </a:ext>
              </a:extLst>
            </p:cNvPr>
            <p:cNvSpPr txBox="1"/>
            <p:nvPr/>
          </p:nvSpPr>
          <p:spPr>
            <a:xfrm>
              <a:off x="1145522" y="392964"/>
              <a:ext cx="1359648" cy="215444"/>
            </a:xfrm>
            <a:prstGeom prst="rect">
              <a:avLst/>
            </a:prstGeom>
            <a:noFill/>
          </p:spPr>
          <p:txBody>
            <a:bodyPr wrap="square" rtlCol="0">
              <a:spAutoFit/>
            </a:bodyPr>
            <a:lstStyle/>
            <a:p>
              <a:pPr algn="ctr">
                <a:lnSpc>
                  <a:spcPct val="100000"/>
                </a:lnSpc>
              </a:pPr>
              <a:r>
                <a:rPr lang="en-GB" sz="800" dirty="0"/>
                <a:t>Cool stimulus</a:t>
              </a:r>
            </a:p>
          </p:txBody>
        </p:sp>
      </p:grpSp>
      <p:grpSp>
        <p:nvGrpSpPr>
          <p:cNvPr id="106" name="Group 105">
            <a:extLst>
              <a:ext uri="{FF2B5EF4-FFF2-40B4-BE49-F238E27FC236}">
                <a16:creationId xmlns:a16="http://schemas.microsoft.com/office/drawing/2014/main" id="{02C32DDB-0938-0B5E-CA61-964D2393DF2C}"/>
              </a:ext>
            </a:extLst>
          </p:cNvPr>
          <p:cNvGrpSpPr/>
          <p:nvPr/>
        </p:nvGrpSpPr>
        <p:grpSpPr>
          <a:xfrm>
            <a:off x="1365358" y="461319"/>
            <a:ext cx="1404700" cy="852327"/>
            <a:chOff x="2300976" y="571832"/>
            <a:chExt cx="1404700" cy="852327"/>
          </a:xfrm>
          <a:effectLst>
            <a:outerShdw blurRad="50800" dist="38100" dir="2700000" algn="tl" rotWithShape="0">
              <a:prstClr val="black">
                <a:alpha val="40000"/>
              </a:prstClr>
            </a:outerShdw>
          </a:effectLst>
        </p:grpSpPr>
        <p:grpSp>
          <p:nvGrpSpPr>
            <p:cNvPr id="124" name="Group 123">
              <a:extLst>
                <a:ext uri="{FF2B5EF4-FFF2-40B4-BE49-F238E27FC236}">
                  <a16:creationId xmlns:a16="http://schemas.microsoft.com/office/drawing/2014/main" id="{3C7D5DDF-6BAE-F35C-DA01-722975525E19}"/>
                </a:ext>
              </a:extLst>
            </p:cNvPr>
            <p:cNvGrpSpPr/>
            <p:nvPr/>
          </p:nvGrpSpPr>
          <p:grpSpPr>
            <a:xfrm>
              <a:off x="2300976" y="776159"/>
              <a:ext cx="1404700" cy="648000"/>
              <a:chOff x="661917" y="1775416"/>
              <a:chExt cx="2279712" cy="1114178"/>
            </a:xfrm>
            <a:noFill/>
          </p:grpSpPr>
          <p:sp>
            <p:nvSpPr>
              <p:cNvPr id="128" name="Rounded Rectangle 43">
                <a:extLst>
                  <a:ext uri="{FF2B5EF4-FFF2-40B4-BE49-F238E27FC236}">
                    <a16:creationId xmlns:a16="http://schemas.microsoft.com/office/drawing/2014/main" id="{BD5EF4DD-257A-4B33-E4A0-2ED2DB690E76}"/>
                  </a:ext>
                </a:extLst>
              </p:cNvPr>
              <p:cNvSpPr/>
              <p:nvPr/>
            </p:nvSpPr>
            <p:spPr>
              <a:xfrm>
                <a:off x="1100673" y="1775416"/>
                <a:ext cx="1402201" cy="1114178"/>
              </a:xfrm>
              <a:prstGeom prst="roundRect">
                <a:avLst>
                  <a:gd name="adj" fmla="val 11950"/>
                </a:avLst>
              </a:prstGeom>
              <a:solidFill>
                <a:schemeClr val="bg1">
                  <a:lumMod val="75000"/>
                </a:schemeClr>
              </a:solidFill>
              <a:ln w="1905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TextBox 128">
                <a:extLst>
                  <a:ext uri="{FF2B5EF4-FFF2-40B4-BE49-F238E27FC236}">
                    <a16:creationId xmlns:a16="http://schemas.microsoft.com/office/drawing/2014/main" id="{205FA882-3616-8DBB-6C71-C4C00BF778D0}"/>
                  </a:ext>
                </a:extLst>
              </p:cNvPr>
              <p:cNvSpPr txBox="1"/>
              <p:nvPr/>
            </p:nvSpPr>
            <p:spPr>
              <a:xfrm>
                <a:off x="661917" y="1813643"/>
                <a:ext cx="2279712" cy="476275"/>
              </a:xfrm>
              <a:prstGeom prst="rect">
                <a:avLst/>
              </a:prstGeom>
              <a:grpFill/>
            </p:spPr>
            <p:txBody>
              <a:bodyPr wrap="square" rtlCol="0">
                <a:spAutoFit/>
              </a:bodyPr>
              <a:lstStyle/>
              <a:p>
                <a:pPr algn="ctr">
                  <a:lnSpc>
                    <a:spcPct val="100000"/>
                  </a:lnSpc>
                </a:pPr>
                <a:r>
                  <a:rPr lang="en-GB" sz="600" dirty="0"/>
                  <a:t>Which temperature</a:t>
                </a:r>
                <a:br>
                  <a:rPr lang="en-GB" sz="600" dirty="0"/>
                </a:br>
                <a:r>
                  <a:rPr lang="en-GB" sz="600" dirty="0"/>
                  <a:t>did you feel?</a:t>
                </a:r>
              </a:p>
            </p:txBody>
          </p:sp>
        </p:grpSp>
        <p:sp>
          <p:nvSpPr>
            <p:cNvPr id="125" name="TextBox 124">
              <a:extLst>
                <a:ext uri="{FF2B5EF4-FFF2-40B4-BE49-F238E27FC236}">
                  <a16:creationId xmlns:a16="http://schemas.microsoft.com/office/drawing/2014/main" id="{84CEEA68-9013-C9B3-C073-D9E6B557854D}"/>
                </a:ext>
              </a:extLst>
            </p:cNvPr>
            <p:cNvSpPr txBox="1"/>
            <p:nvPr/>
          </p:nvSpPr>
          <p:spPr>
            <a:xfrm>
              <a:off x="2376861" y="1190065"/>
              <a:ext cx="694493" cy="1846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600" dirty="0">
                  <a:solidFill>
                    <a:srgbClr val="2424FF"/>
                  </a:solidFill>
                </a:rPr>
                <a:t>cold</a:t>
              </a:r>
            </a:p>
          </p:txBody>
        </p:sp>
        <p:sp>
          <p:nvSpPr>
            <p:cNvPr id="126" name="TextBox 125">
              <a:extLst>
                <a:ext uri="{FF2B5EF4-FFF2-40B4-BE49-F238E27FC236}">
                  <a16:creationId xmlns:a16="http://schemas.microsoft.com/office/drawing/2014/main" id="{354E4947-2EC8-C6B1-63A1-9FB87A5C8F10}"/>
                </a:ext>
              </a:extLst>
            </p:cNvPr>
            <p:cNvSpPr txBox="1"/>
            <p:nvPr/>
          </p:nvSpPr>
          <p:spPr>
            <a:xfrm>
              <a:off x="2906094" y="1202847"/>
              <a:ext cx="694493" cy="1846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600" dirty="0">
                  <a:solidFill>
                    <a:srgbClr val="FF0000"/>
                  </a:solidFill>
                </a:rPr>
                <a:t>warm</a:t>
              </a:r>
            </a:p>
          </p:txBody>
        </p:sp>
        <p:sp>
          <p:nvSpPr>
            <p:cNvPr id="127" name="TextBox 126">
              <a:extLst>
                <a:ext uri="{FF2B5EF4-FFF2-40B4-BE49-F238E27FC236}">
                  <a16:creationId xmlns:a16="http://schemas.microsoft.com/office/drawing/2014/main" id="{BE56003C-B1E9-1D2D-4C6A-5CD49D601FB3}"/>
                </a:ext>
              </a:extLst>
            </p:cNvPr>
            <p:cNvSpPr txBox="1"/>
            <p:nvPr/>
          </p:nvSpPr>
          <p:spPr>
            <a:xfrm>
              <a:off x="2322608" y="571832"/>
              <a:ext cx="1361436" cy="215444"/>
            </a:xfrm>
            <a:prstGeom prst="rect">
              <a:avLst/>
            </a:prstGeom>
            <a:noFill/>
          </p:spPr>
          <p:txBody>
            <a:bodyPr wrap="square" rtlCol="0">
              <a:spAutoFit/>
            </a:bodyPr>
            <a:lstStyle/>
            <a:p>
              <a:pPr algn="ctr">
                <a:lnSpc>
                  <a:spcPct val="100000"/>
                </a:lnSpc>
              </a:pPr>
              <a:r>
                <a:rPr lang="en-GB" sz="800" dirty="0"/>
                <a:t>Response</a:t>
              </a:r>
            </a:p>
          </p:txBody>
        </p:sp>
      </p:grpSp>
      <p:grpSp>
        <p:nvGrpSpPr>
          <p:cNvPr id="107" name="Group 106">
            <a:extLst>
              <a:ext uri="{FF2B5EF4-FFF2-40B4-BE49-F238E27FC236}">
                <a16:creationId xmlns:a16="http://schemas.microsoft.com/office/drawing/2014/main" id="{C1D81817-605D-D911-89F2-2C64953EA25B}"/>
              </a:ext>
            </a:extLst>
          </p:cNvPr>
          <p:cNvGrpSpPr/>
          <p:nvPr/>
        </p:nvGrpSpPr>
        <p:grpSpPr>
          <a:xfrm>
            <a:off x="2185011" y="648758"/>
            <a:ext cx="1753669" cy="855888"/>
            <a:chOff x="3427726" y="1112932"/>
            <a:chExt cx="1753669" cy="855888"/>
          </a:xfrm>
          <a:effectLst>
            <a:outerShdw blurRad="50800" dist="38100" dir="2700000" algn="tl" rotWithShape="0">
              <a:prstClr val="black">
                <a:alpha val="40000"/>
              </a:prstClr>
            </a:outerShdw>
          </a:effectLst>
        </p:grpSpPr>
        <p:sp>
          <p:nvSpPr>
            <p:cNvPr id="111" name="TextBox 110">
              <a:extLst>
                <a:ext uri="{FF2B5EF4-FFF2-40B4-BE49-F238E27FC236}">
                  <a16:creationId xmlns:a16="http://schemas.microsoft.com/office/drawing/2014/main" id="{DF53E651-0B82-CA23-ECFF-099A1B561539}"/>
                </a:ext>
              </a:extLst>
            </p:cNvPr>
            <p:cNvSpPr txBox="1"/>
            <p:nvPr/>
          </p:nvSpPr>
          <p:spPr>
            <a:xfrm>
              <a:off x="3427726" y="1112932"/>
              <a:ext cx="1385100" cy="215444"/>
            </a:xfrm>
            <a:prstGeom prst="rect">
              <a:avLst/>
            </a:prstGeom>
            <a:noFill/>
          </p:spPr>
          <p:txBody>
            <a:bodyPr wrap="square" rtlCol="0">
              <a:spAutoFit/>
            </a:bodyPr>
            <a:lstStyle/>
            <a:p>
              <a:pPr algn="ctr">
                <a:lnSpc>
                  <a:spcPct val="100000"/>
                </a:lnSpc>
              </a:pPr>
              <a:r>
                <a:rPr lang="en-GB" sz="800" dirty="0"/>
                <a:t>Confidence </a:t>
              </a:r>
            </a:p>
          </p:txBody>
        </p:sp>
        <p:grpSp>
          <p:nvGrpSpPr>
            <p:cNvPr id="112" name="Group 111">
              <a:extLst>
                <a:ext uri="{FF2B5EF4-FFF2-40B4-BE49-F238E27FC236}">
                  <a16:creationId xmlns:a16="http://schemas.microsoft.com/office/drawing/2014/main" id="{7288501F-FE17-EB70-80CC-E5D9596B3597}"/>
                </a:ext>
              </a:extLst>
            </p:cNvPr>
            <p:cNvGrpSpPr/>
            <p:nvPr/>
          </p:nvGrpSpPr>
          <p:grpSpPr>
            <a:xfrm>
              <a:off x="3473744" y="1309719"/>
              <a:ext cx="1707651" cy="659101"/>
              <a:chOff x="3473744" y="1309719"/>
              <a:chExt cx="1707651" cy="659101"/>
            </a:xfrm>
          </p:grpSpPr>
          <p:grpSp>
            <p:nvGrpSpPr>
              <p:cNvPr id="113" name="Group 112">
                <a:extLst>
                  <a:ext uri="{FF2B5EF4-FFF2-40B4-BE49-F238E27FC236}">
                    <a16:creationId xmlns:a16="http://schemas.microsoft.com/office/drawing/2014/main" id="{8C33CC76-7C14-0D75-3053-A9A52E6FFD83}"/>
                  </a:ext>
                </a:extLst>
              </p:cNvPr>
              <p:cNvGrpSpPr/>
              <p:nvPr/>
            </p:nvGrpSpPr>
            <p:grpSpPr>
              <a:xfrm>
                <a:off x="3473744" y="1311227"/>
                <a:ext cx="1707651" cy="657593"/>
                <a:chOff x="4341623" y="3244857"/>
                <a:chExt cx="1071109" cy="458958"/>
              </a:xfrm>
              <a:noFill/>
            </p:grpSpPr>
            <p:grpSp>
              <p:nvGrpSpPr>
                <p:cNvPr id="119" name="Group 118">
                  <a:extLst>
                    <a:ext uri="{FF2B5EF4-FFF2-40B4-BE49-F238E27FC236}">
                      <a16:creationId xmlns:a16="http://schemas.microsoft.com/office/drawing/2014/main" id="{AD594BDE-8D42-6070-F304-045791CE068E}"/>
                    </a:ext>
                  </a:extLst>
                </p:cNvPr>
                <p:cNvGrpSpPr/>
                <p:nvPr/>
              </p:nvGrpSpPr>
              <p:grpSpPr>
                <a:xfrm>
                  <a:off x="4467212" y="3244857"/>
                  <a:ext cx="945520" cy="452265"/>
                  <a:chOff x="862671" y="2051847"/>
                  <a:chExt cx="2446425" cy="1114179"/>
                </a:xfrm>
                <a:grpFill/>
              </p:grpSpPr>
              <p:sp>
                <p:nvSpPr>
                  <p:cNvPr id="122" name="Rounded Rectangle 52">
                    <a:extLst>
                      <a:ext uri="{FF2B5EF4-FFF2-40B4-BE49-F238E27FC236}">
                        <a16:creationId xmlns:a16="http://schemas.microsoft.com/office/drawing/2014/main" id="{ED5707BE-C883-A855-9069-B0464C874EFC}"/>
                      </a:ext>
                    </a:extLst>
                  </p:cNvPr>
                  <p:cNvSpPr/>
                  <p:nvPr/>
                </p:nvSpPr>
                <p:spPr>
                  <a:xfrm>
                    <a:off x="862671" y="2051847"/>
                    <a:ext cx="1402199" cy="1114179"/>
                  </a:xfrm>
                  <a:prstGeom prst="roundRect">
                    <a:avLst>
                      <a:gd name="adj" fmla="val 11950"/>
                    </a:avLst>
                  </a:prstGeom>
                  <a:solidFill>
                    <a:schemeClr val="bg1">
                      <a:lumMod val="75000"/>
                    </a:schemeClr>
                  </a:solidFill>
                  <a:ln w="19050">
                    <a:solidFill>
                      <a:schemeClr val="bg2">
                        <a:lumMod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TextBox 122">
                    <a:extLst>
                      <a:ext uri="{FF2B5EF4-FFF2-40B4-BE49-F238E27FC236}">
                        <a16:creationId xmlns:a16="http://schemas.microsoft.com/office/drawing/2014/main" id="{7EB5BC3C-B1E3-F1FB-707C-8BA0FD464144}"/>
                      </a:ext>
                    </a:extLst>
                  </p:cNvPr>
                  <p:cNvSpPr txBox="1"/>
                  <p:nvPr/>
                </p:nvSpPr>
                <p:spPr>
                  <a:xfrm>
                    <a:off x="1029386" y="2101962"/>
                    <a:ext cx="2279710" cy="1001720"/>
                  </a:xfrm>
                  <a:prstGeom prst="rect">
                    <a:avLst/>
                  </a:prstGeom>
                  <a:grpFill/>
                </p:spPr>
                <p:txBody>
                  <a:bodyPr wrap="square" rtlCol="0">
                    <a:spAutoFit/>
                  </a:bodyPr>
                  <a:lstStyle/>
                  <a:p>
                    <a:pPr algn="ctr"/>
                    <a:endParaRPr lang="en-GB" sz="1000" dirty="0"/>
                  </a:p>
                </p:txBody>
              </p:sp>
            </p:grpSp>
            <p:sp>
              <p:nvSpPr>
                <p:cNvPr id="120" name="TextBox 119">
                  <a:extLst>
                    <a:ext uri="{FF2B5EF4-FFF2-40B4-BE49-F238E27FC236}">
                      <a16:creationId xmlns:a16="http://schemas.microsoft.com/office/drawing/2014/main" id="{E8323C3D-1D4A-4571-1E2D-1BF8B67CB6D9}"/>
                    </a:ext>
                  </a:extLst>
                </p:cNvPr>
                <p:cNvSpPr txBox="1"/>
                <p:nvPr/>
              </p:nvSpPr>
              <p:spPr>
                <a:xfrm>
                  <a:off x="4341623" y="3575773"/>
                  <a:ext cx="435615" cy="118145"/>
                </a:xfrm>
                <a:prstGeom prst="rect">
                  <a:avLst/>
                </a:prstGeom>
                <a:grp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Guess</a:t>
                  </a:r>
                </a:p>
              </p:txBody>
            </p:sp>
            <p:sp>
              <p:nvSpPr>
                <p:cNvPr id="121" name="TextBox 120">
                  <a:extLst>
                    <a:ext uri="{FF2B5EF4-FFF2-40B4-BE49-F238E27FC236}">
                      <a16:creationId xmlns:a16="http://schemas.microsoft.com/office/drawing/2014/main" id="{0FCD66DE-E311-C142-B2C7-56925659419B}"/>
                    </a:ext>
                  </a:extLst>
                </p:cNvPr>
                <p:cNvSpPr txBox="1"/>
                <p:nvPr/>
              </p:nvSpPr>
              <p:spPr>
                <a:xfrm>
                  <a:off x="4715851" y="3585670"/>
                  <a:ext cx="435615" cy="118145"/>
                </a:xfrm>
                <a:prstGeom prst="rect">
                  <a:avLst/>
                </a:prstGeom>
                <a:grp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Certain</a:t>
                  </a:r>
                </a:p>
              </p:txBody>
            </p:sp>
          </p:grpSp>
          <p:cxnSp>
            <p:nvCxnSpPr>
              <p:cNvPr id="114" name="Straight Connector 113">
                <a:extLst>
                  <a:ext uri="{FF2B5EF4-FFF2-40B4-BE49-F238E27FC236}">
                    <a16:creationId xmlns:a16="http://schemas.microsoft.com/office/drawing/2014/main" id="{7E1B20AA-4162-DC6B-47A2-476D6F4E137F}"/>
                  </a:ext>
                </a:extLst>
              </p:cNvPr>
              <p:cNvCxnSpPr>
                <a:cxnSpLocks/>
              </p:cNvCxnSpPr>
              <p:nvPr/>
            </p:nvCxnSpPr>
            <p:spPr>
              <a:xfrm>
                <a:off x="3820996" y="1774527"/>
                <a:ext cx="569919"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FD9F521C-1A97-0B75-39F3-787A612719F0}"/>
                  </a:ext>
                </a:extLst>
              </p:cNvPr>
              <p:cNvCxnSpPr/>
              <p:nvPr/>
            </p:nvCxnSpPr>
            <p:spPr>
              <a:xfrm flipV="1">
                <a:off x="3820996" y="1730882"/>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09864C4C-F9F4-1EC7-DD24-2E4A4B32C6DA}"/>
                  </a:ext>
                </a:extLst>
              </p:cNvPr>
              <p:cNvCxnSpPr/>
              <p:nvPr/>
            </p:nvCxnSpPr>
            <p:spPr>
              <a:xfrm flipV="1">
                <a:off x="4194700" y="1732787"/>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067DC10D-5043-0557-10DD-A5C478642B50}"/>
                  </a:ext>
                </a:extLst>
              </p:cNvPr>
              <p:cNvCxnSpPr/>
              <p:nvPr/>
            </p:nvCxnSpPr>
            <p:spPr>
              <a:xfrm flipV="1">
                <a:off x="4390915" y="1732789"/>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DD3852A3-CB5B-DC79-2A06-762B54FF9A59}"/>
                  </a:ext>
                </a:extLst>
              </p:cNvPr>
              <p:cNvSpPr txBox="1"/>
              <p:nvPr/>
            </p:nvSpPr>
            <p:spPr>
              <a:xfrm>
                <a:off x="3659268" y="1309719"/>
                <a:ext cx="922016" cy="369332"/>
              </a:xfrm>
              <a:prstGeom prst="rect">
                <a:avLst/>
              </a:prstGeom>
              <a:noFill/>
            </p:spPr>
            <p:txBody>
              <a:bodyPr wrap="square">
                <a:spAutoFit/>
              </a:bodyPr>
              <a:lstStyle/>
              <a:p>
                <a:pPr algn="ctr">
                  <a:lnSpc>
                    <a:spcPct val="100000"/>
                  </a:lnSpc>
                </a:pPr>
                <a:r>
                  <a:rPr lang="en-GB" sz="600" dirty="0"/>
                  <a:t>How confident are you in your reported sensation?</a:t>
                </a:r>
              </a:p>
            </p:txBody>
          </p:sp>
        </p:grpSp>
      </p:grpSp>
      <p:grpSp>
        <p:nvGrpSpPr>
          <p:cNvPr id="108" name="Group 107">
            <a:extLst>
              <a:ext uri="{FF2B5EF4-FFF2-40B4-BE49-F238E27FC236}">
                <a16:creationId xmlns:a16="http://schemas.microsoft.com/office/drawing/2014/main" id="{9141D254-9DF6-14D6-51EC-B802AFD667BE}"/>
              </a:ext>
            </a:extLst>
          </p:cNvPr>
          <p:cNvGrpSpPr/>
          <p:nvPr/>
        </p:nvGrpSpPr>
        <p:grpSpPr>
          <a:xfrm>
            <a:off x="700119" y="1176001"/>
            <a:ext cx="194692" cy="232485"/>
            <a:chOff x="1951691" y="1498623"/>
            <a:chExt cx="246813" cy="413906"/>
          </a:xfrm>
        </p:grpSpPr>
        <p:cxnSp>
          <p:nvCxnSpPr>
            <p:cNvPr id="109" name="Straight Connector 108">
              <a:extLst>
                <a:ext uri="{FF2B5EF4-FFF2-40B4-BE49-F238E27FC236}">
                  <a16:creationId xmlns:a16="http://schemas.microsoft.com/office/drawing/2014/main" id="{DEF17091-2016-A00F-F658-D4CC2F63C7A9}"/>
                </a:ext>
              </a:extLst>
            </p:cNvPr>
            <p:cNvCxnSpPr/>
            <p:nvPr/>
          </p:nvCxnSpPr>
          <p:spPr>
            <a:xfrm>
              <a:off x="2052632" y="1498623"/>
              <a:ext cx="0" cy="18013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pic>
          <p:nvPicPr>
            <p:cNvPr id="110" name="Picture 109" descr="A black speaker icon with waves&#10;&#10;AI-generated content may be incorrect.">
              <a:extLst>
                <a:ext uri="{FF2B5EF4-FFF2-40B4-BE49-F238E27FC236}">
                  <a16:creationId xmlns:a16="http://schemas.microsoft.com/office/drawing/2014/main" id="{5BDE2127-A1DC-DFA8-5CA0-AA78623702F4}"/>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951691" y="1709392"/>
              <a:ext cx="246813" cy="203137"/>
            </a:xfrm>
            <a:prstGeom prst="rect">
              <a:avLst/>
            </a:prstGeom>
          </p:spPr>
        </p:pic>
      </p:grpSp>
      <p:sp>
        <p:nvSpPr>
          <p:cNvPr id="28" name="Oval 27">
            <a:extLst>
              <a:ext uri="{FF2B5EF4-FFF2-40B4-BE49-F238E27FC236}">
                <a16:creationId xmlns:a16="http://schemas.microsoft.com/office/drawing/2014/main" id="{96FFFFB4-5393-C835-3C3E-3FB975EE3130}"/>
              </a:ext>
            </a:extLst>
          </p:cNvPr>
          <p:cNvSpPr/>
          <p:nvPr/>
        </p:nvSpPr>
        <p:spPr>
          <a:xfrm>
            <a:off x="8278093" y="5659491"/>
            <a:ext cx="112267" cy="107950"/>
          </a:xfrm>
          <a:prstGeom prst="ellipse">
            <a:avLst/>
          </a:prstGeom>
          <a:solidFill>
            <a:srgbClr val="242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Oval 28">
            <a:extLst>
              <a:ext uri="{FF2B5EF4-FFF2-40B4-BE49-F238E27FC236}">
                <a16:creationId xmlns:a16="http://schemas.microsoft.com/office/drawing/2014/main" id="{3E00F6E4-2735-FC3D-054C-E189AC157D13}"/>
              </a:ext>
            </a:extLst>
          </p:cNvPr>
          <p:cNvSpPr/>
          <p:nvPr/>
        </p:nvSpPr>
        <p:spPr>
          <a:xfrm>
            <a:off x="8777084" y="5659491"/>
            <a:ext cx="112272" cy="107950"/>
          </a:xfrm>
          <a:prstGeom prst="ellipse">
            <a:avLst/>
          </a:prstGeom>
          <a:solidFill>
            <a:srgbClr val="242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TextBox 33">
            <a:extLst>
              <a:ext uri="{FF2B5EF4-FFF2-40B4-BE49-F238E27FC236}">
                <a16:creationId xmlns:a16="http://schemas.microsoft.com/office/drawing/2014/main" id="{4603C032-3509-CED7-F185-A1E72E4E5B2E}"/>
              </a:ext>
            </a:extLst>
          </p:cNvPr>
          <p:cNvSpPr txBox="1"/>
          <p:nvPr/>
        </p:nvSpPr>
        <p:spPr>
          <a:xfrm>
            <a:off x="3417604" y="5118378"/>
            <a:ext cx="1021080" cy="369332"/>
          </a:xfrm>
          <a:prstGeom prst="rect">
            <a:avLst/>
          </a:prstGeom>
          <a:noFill/>
        </p:spPr>
        <p:txBody>
          <a:bodyPr wrap="square" rtlCol="0">
            <a:spAutoFit/>
          </a:bodyPr>
          <a:lstStyle/>
          <a:p>
            <a:r>
              <a:rPr lang="en-US" dirty="0"/>
              <a:t>0.20 </a:t>
            </a:r>
            <a:r>
              <a:rPr lang="da-DK" dirty="0"/>
              <a:t>s</a:t>
            </a:r>
            <a:endParaRPr lang="en-US" dirty="0"/>
          </a:p>
        </p:txBody>
      </p:sp>
      <p:sp>
        <p:nvSpPr>
          <p:cNvPr id="35" name="TextBox 34">
            <a:extLst>
              <a:ext uri="{FF2B5EF4-FFF2-40B4-BE49-F238E27FC236}">
                <a16:creationId xmlns:a16="http://schemas.microsoft.com/office/drawing/2014/main" id="{22DF07C7-8434-6643-AE70-95E12F3F2D43}"/>
              </a:ext>
            </a:extLst>
          </p:cNvPr>
          <p:cNvSpPr txBox="1"/>
          <p:nvPr/>
        </p:nvSpPr>
        <p:spPr>
          <a:xfrm>
            <a:off x="3417604" y="4467168"/>
            <a:ext cx="1021080" cy="369332"/>
          </a:xfrm>
          <a:prstGeom prst="rect">
            <a:avLst/>
          </a:prstGeom>
          <a:noFill/>
        </p:spPr>
        <p:txBody>
          <a:bodyPr wrap="square" rtlCol="0">
            <a:spAutoFit/>
          </a:bodyPr>
          <a:lstStyle/>
          <a:p>
            <a:r>
              <a:rPr lang="en-US" dirty="0"/>
              <a:t>0.40 </a:t>
            </a:r>
            <a:r>
              <a:rPr lang="da-DK" dirty="0"/>
              <a:t>s</a:t>
            </a:r>
            <a:endParaRPr lang="en-US" dirty="0"/>
          </a:p>
        </p:txBody>
      </p:sp>
      <p:sp>
        <p:nvSpPr>
          <p:cNvPr id="36" name="TextBox 35">
            <a:extLst>
              <a:ext uri="{FF2B5EF4-FFF2-40B4-BE49-F238E27FC236}">
                <a16:creationId xmlns:a16="http://schemas.microsoft.com/office/drawing/2014/main" id="{8E69A7C3-B588-6108-3FD8-9628CE2FF008}"/>
              </a:ext>
            </a:extLst>
          </p:cNvPr>
          <p:cNvSpPr txBox="1"/>
          <p:nvPr/>
        </p:nvSpPr>
        <p:spPr>
          <a:xfrm>
            <a:off x="4853280" y="5133197"/>
            <a:ext cx="1021080" cy="369332"/>
          </a:xfrm>
          <a:prstGeom prst="rect">
            <a:avLst/>
          </a:prstGeom>
          <a:noFill/>
        </p:spPr>
        <p:txBody>
          <a:bodyPr wrap="square" rtlCol="0">
            <a:spAutoFit/>
          </a:bodyPr>
          <a:lstStyle/>
          <a:p>
            <a:r>
              <a:rPr lang="en-US" dirty="0"/>
              <a:t>1.10 </a:t>
            </a:r>
            <a:r>
              <a:rPr lang="da-DK" dirty="0"/>
              <a:t>s</a:t>
            </a:r>
            <a:endParaRPr lang="en-US" dirty="0"/>
          </a:p>
        </p:txBody>
      </p:sp>
      <p:sp>
        <p:nvSpPr>
          <p:cNvPr id="37" name="TextBox 36">
            <a:extLst>
              <a:ext uri="{FF2B5EF4-FFF2-40B4-BE49-F238E27FC236}">
                <a16:creationId xmlns:a16="http://schemas.microsoft.com/office/drawing/2014/main" id="{E7DE3637-ABEE-4FE7-413A-2C8E2411DEFD}"/>
              </a:ext>
            </a:extLst>
          </p:cNvPr>
          <p:cNvSpPr txBox="1"/>
          <p:nvPr/>
        </p:nvSpPr>
        <p:spPr>
          <a:xfrm>
            <a:off x="5975420" y="5469428"/>
            <a:ext cx="1021080" cy="369332"/>
          </a:xfrm>
          <a:prstGeom prst="rect">
            <a:avLst/>
          </a:prstGeom>
          <a:noFill/>
        </p:spPr>
        <p:txBody>
          <a:bodyPr wrap="square" rtlCol="0">
            <a:spAutoFit/>
          </a:bodyPr>
          <a:lstStyle/>
          <a:p>
            <a:r>
              <a:rPr lang="en-US" dirty="0"/>
              <a:t>1.00 </a:t>
            </a:r>
            <a:r>
              <a:rPr lang="da-DK" dirty="0"/>
              <a:t>s</a:t>
            </a:r>
            <a:endParaRPr lang="en-US" dirty="0"/>
          </a:p>
        </p:txBody>
      </p:sp>
      <p:grpSp>
        <p:nvGrpSpPr>
          <p:cNvPr id="38" name="Group 37">
            <a:extLst>
              <a:ext uri="{FF2B5EF4-FFF2-40B4-BE49-F238E27FC236}">
                <a16:creationId xmlns:a16="http://schemas.microsoft.com/office/drawing/2014/main" id="{4AF7DF9C-8187-1F28-FB45-7A15492262F9}"/>
              </a:ext>
            </a:extLst>
          </p:cNvPr>
          <p:cNvGrpSpPr/>
          <p:nvPr/>
        </p:nvGrpSpPr>
        <p:grpSpPr>
          <a:xfrm>
            <a:off x="6053732" y="5800641"/>
            <a:ext cx="569919" cy="80038"/>
            <a:chOff x="2782520" y="1838161"/>
            <a:chExt cx="569919" cy="80038"/>
          </a:xfrm>
        </p:grpSpPr>
        <p:cxnSp>
          <p:nvCxnSpPr>
            <p:cNvPr id="39" name="Straight Connector 38">
              <a:extLst>
                <a:ext uri="{FF2B5EF4-FFF2-40B4-BE49-F238E27FC236}">
                  <a16:creationId xmlns:a16="http://schemas.microsoft.com/office/drawing/2014/main" id="{982134DE-DB03-95E9-0151-AE4518FB7280}"/>
                </a:ext>
              </a:extLst>
            </p:cNvPr>
            <p:cNvCxnSpPr>
              <a:cxnSpLocks/>
            </p:cNvCxnSpPr>
            <p:nvPr/>
          </p:nvCxnSpPr>
          <p:spPr>
            <a:xfrm>
              <a:off x="2782520" y="1881806"/>
              <a:ext cx="569919"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1611261-D6E9-3C7F-7619-46B0B15BD9FE}"/>
                </a:ext>
              </a:extLst>
            </p:cNvPr>
            <p:cNvCxnSpPr/>
            <p:nvPr/>
          </p:nvCxnSpPr>
          <p:spPr>
            <a:xfrm flipV="1">
              <a:off x="2782520" y="1838161"/>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33F44DE-CC3C-33D3-CA47-6E7F45375DDA}"/>
                </a:ext>
              </a:extLst>
            </p:cNvPr>
            <p:cNvCxnSpPr/>
            <p:nvPr/>
          </p:nvCxnSpPr>
          <p:spPr>
            <a:xfrm flipV="1">
              <a:off x="3352439" y="184006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2" name="TextBox 41">
            <a:extLst>
              <a:ext uri="{FF2B5EF4-FFF2-40B4-BE49-F238E27FC236}">
                <a16:creationId xmlns:a16="http://schemas.microsoft.com/office/drawing/2014/main" id="{F8FCCB77-E9FF-0C73-5064-7DB3ABA47D0B}"/>
              </a:ext>
            </a:extLst>
          </p:cNvPr>
          <p:cNvSpPr txBox="1"/>
          <p:nvPr/>
        </p:nvSpPr>
        <p:spPr>
          <a:xfrm>
            <a:off x="5826025" y="5908384"/>
            <a:ext cx="387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Guess</a:t>
            </a:r>
          </a:p>
        </p:txBody>
      </p:sp>
      <p:sp>
        <p:nvSpPr>
          <p:cNvPr id="43" name="TextBox 42">
            <a:extLst>
              <a:ext uri="{FF2B5EF4-FFF2-40B4-BE49-F238E27FC236}">
                <a16:creationId xmlns:a16="http://schemas.microsoft.com/office/drawing/2014/main" id="{B2363E71-26CE-472E-0A17-6A7391773538}"/>
              </a:ext>
            </a:extLst>
          </p:cNvPr>
          <p:cNvSpPr txBox="1"/>
          <p:nvPr/>
        </p:nvSpPr>
        <p:spPr>
          <a:xfrm>
            <a:off x="6466366" y="5907155"/>
            <a:ext cx="419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Certain</a:t>
            </a:r>
          </a:p>
        </p:txBody>
      </p:sp>
      <p:cxnSp>
        <p:nvCxnSpPr>
          <p:cNvPr id="44" name="Straight Connector 43">
            <a:extLst>
              <a:ext uri="{FF2B5EF4-FFF2-40B4-BE49-F238E27FC236}">
                <a16:creationId xmlns:a16="http://schemas.microsoft.com/office/drawing/2014/main" id="{D778D342-FAFE-6F8A-355C-CB14494F5561}"/>
              </a:ext>
            </a:extLst>
          </p:cNvPr>
          <p:cNvCxnSpPr/>
          <p:nvPr/>
        </p:nvCxnSpPr>
        <p:spPr>
          <a:xfrm flipV="1">
            <a:off x="6170356" y="5806056"/>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2" name="Group 61">
            <a:extLst>
              <a:ext uri="{FF2B5EF4-FFF2-40B4-BE49-F238E27FC236}">
                <a16:creationId xmlns:a16="http://schemas.microsoft.com/office/drawing/2014/main" id="{4A067EE4-3CEA-47FD-0425-2C7CFAE57C51}"/>
              </a:ext>
            </a:extLst>
          </p:cNvPr>
          <p:cNvGrpSpPr/>
          <p:nvPr/>
        </p:nvGrpSpPr>
        <p:grpSpPr>
          <a:xfrm>
            <a:off x="4951891" y="5463462"/>
            <a:ext cx="569919" cy="80038"/>
            <a:chOff x="2782520" y="1838161"/>
            <a:chExt cx="569919" cy="80038"/>
          </a:xfrm>
        </p:grpSpPr>
        <p:cxnSp>
          <p:nvCxnSpPr>
            <p:cNvPr id="63" name="Straight Connector 62">
              <a:extLst>
                <a:ext uri="{FF2B5EF4-FFF2-40B4-BE49-F238E27FC236}">
                  <a16:creationId xmlns:a16="http://schemas.microsoft.com/office/drawing/2014/main" id="{41562609-ED7A-889D-8B9F-BB569650DBAB}"/>
                </a:ext>
              </a:extLst>
            </p:cNvPr>
            <p:cNvCxnSpPr>
              <a:cxnSpLocks/>
            </p:cNvCxnSpPr>
            <p:nvPr/>
          </p:nvCxnSpPr>
          <p:spPr>
            <a:xfrm>
              <a:off x="2782520" y="1881806"/>
              <a:ext cx="569919"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D40B637-0BEA-6851-9E03-3E1B1427CD01}"/>
                </a:ext>
              </a:extLst>
            </p:cNvPr>
            <p:cNvCxnSpPr/>
            <p:nvPr/>
          </p:nvCxnSpPr>
          <p:spPr>
            <a:xfrm flipV="1">
              <a:off x="2782520" y="1838161"/>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A80FDDE-D20E-3502-4110-C8B84815EDAC}"/>
                </a:ext>
              </a:extLst>
            </p:cNvPr>
            <p:cNvCxnSpPr/>
            <p:nvPr/>
          </p:nvCxnSpPr>
          <p:spPr>
            <a:xfrm flipV="1">
              <a:off x="3352439" y="184006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6" name="Straight Connector 65">
            <a:extLst>
              <a:ext uri="{FF2B5EF4-FFF2-40B4-BE49-F238E27FC236}">
                <a16:creationId xmlns:a16="http://schemas.microsoft.com/office/drawing/2014/main" id="{73BDAE35-FA20-AF34-EF26-33B1FA184660}"/>
              </a:ext>
            </a:extLst>
          </p:cNvPr>
          <p:cNvCxnSpPr/>
          <p:nvPr/>
        </p:nvCxnSpPr>
        <p:spPr>
          <a:xfrm flipV="1">
            <a:off x="5042427" y="5468877"/>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4D4A0E77-9178-BAEF-C634-E78808F2D493}"/>
              </a:ext>
            </a:extLst>
          </p:cNvPr>
          <p:cNvSpPr txBox="1"/>
          <p:nvPr/>
        </p:nvSpPr>
        <p:spPr>
          <a:xfrm>
            <a:off x="4710428" y="5537254"/>
            <a:ext cx="387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Guess</a:t>
            </a:r>
          </a:p>
        </p:txBody>
      </p:sp>
      <p:sp>
        <p:nvSpPr>
          <p:cNvPr id="70" name="TextBox 69">
            <a:extLst>
              <a:ext uri="{FF2B5EF4-FFF2-40B4-BE49-F238E27FC236}">
                <a16:creationId xmlns:a16="http://schemas.microsoft.com/office/drawing/2014/main" id="{C9615932-4B56-EA72-46F0-A27324F5147E}"/>
              </a:ext>
            </a:extLst>
          </p:cNvPr>
          <p:cNvSpPr txBox="1"/>
          <p:nvPr/>
        </p:nvSpPr>
        <p:spPr>
          <a:xfrm>
            <a:off x="5350769" y="5536025"/>
            <a:ext cx="419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Certain</a:t>
            </a:r>
          </a:p>
        </p:txBody>
      </p:sp>
      <p:grpSp>
        <p:nvGrpSpPr>
          <p:cNvPr id="71" name="Group 70">
            <a:extLst>
              <a:ext uri="{FF2B5EF4-FFF2-40B4-BE49-F238E27FC236}">
                <a16:creationId xmlns:a16="http://schemas.microsoft.com/office/drawing/2014/main" id="{C86AF0B0-581B-5ADC-FBB4-1287068CB8F4}"/>
              </a:ext>
            </a:extLst>
          </p:cNvPr>
          <p:cNvGrpSpPr/>
          <p:nvPr/>
        </p:nvGrpSpPr>
        <p:grpSpPr>
          <a:xfrm>
            <a:off x="3485563" y="5458670"/>
            <a:ext cx="569919" cy="80038"/>
            <a:chOff x="2782520" y="1838161"/>
            <a:chExt cx="569919" cy="80038"/>
          </a:xfrm>
        </p:grpSpPr>
        <p:cxnSp>
          <p:nvCxnSpPr>
            <p:cNvPr id="72" name="Straight Connector 71">
              <a:extLst>
                <a:ext uri="{FF2B5EF4-FFF2-40B4-BE49-F238E27FC236}">
                  <a16:creationId xmlns:a16="http://schemas.microsoft.com/office/drawing/2014/main" id="{ADD7290A-7576-7F3A-9462-AC1C149B8E0B}"/>
                </a:ext>
              </a:extLst>
            </p:cNvPr>
            <p:cNvCxnSpPr>
              <a:cxnSpLocks/>
            </p:cNvCxnSpPr>
            <p:nvPr/>
          </p:nvCxnSpPr>
          <p:spPr>
            <a:xfrm>
              <a:off x="2782520" y="1881806"/>
              <a:ext cx="569919"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372CA34-854F-1C0D-3A9F-EED57BAF719F}"/>
                </a:ext>
              </a:extLst>
            </p:cNvPr>
            <p:cNvCxnSpPr/>
            <p:nvPr/>
          </p:nvCxnSpPr>
          <p:spPr>
            <a:xfrm flipV="1">
              <a:off x="2782520" y="1838161"/>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DA15416-8259-AD49-B755-7C1B56CD8665}"/>
                </a:ext>
              </a:extLst>
            </p:cNvPr>
            <p:cNvCxnSpPr/>
            <p:nvPr/>
          </p:nvCxnSpPr>
          <p:spPr>
            <a:xfrm flipV="1">
              <a:off x="3352439" y="184006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5" name="TextBox 74">
            <a:extLst>
              <a:ext uri="{FF2B5EF4-FFF2-40B4-BE49-F238E27FC236}">
                <a16:creationId xmlns:a16="http://schemas.microsoft.com/office/drawing/2014/main" id="{2BAEA77B-A687-BBA5-BDE8-E0F328217E31}"/>
              </a:ext>
            </a:extLst>
          </p:cNvPr>
          <p:cNvSpPr txBox="1"/>
          <p:nvPr/>
        </p:nvSpPr>
        <p:spPr>
          <a:xfrm>
            <a:off x="3114855" y="5517604"/>
            <a:ext cx="694494"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Guess</a:t>
            </a:r>
          </a:p>
        </p:txBody>
      </p:sp>
      <p:sp>
        <p:nvSpPr>
          <p:cNvPr id="76" name="TextBox 75">
            <a:extLst>
              <a:ext uri="{FF2B5EF4-FFF2-40B4-BE49-F238E27FC236}">
                <a16:creationId xmlns:a16="http://schemas.microsoft.com/office/drawing/2014/main" id="{FB41282A-25DD-EEEA-F949-E3AAFC77C8A4}"/>
              </a:ext>
            </a:extLst>
          </p:cNvPr>
          <p:cNvSpPr txBox="1"/>
          <p:nvPr/>
        </p:nvSpPr>
        <p:spPr>
          <a:xfrm>
            <a:off x="3896076" y="5526825"/>
            <a:ext cx="419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Certain</a:t>
            </a:r>
          </a:p>
        </p:txBody>
      </p:sp>
      <p:cxnSp>
        <p:nvCxnSpPr>
          <p:cNvPr id="83" name="Straight Connector 82">
            <a:extLst>
              <a:ext uri="{FF2B5EF4-FFF2-40B4-BE49-F238E27FC236}">
                <a16:creationId xmlns:a16="http://schemas.microsoft.com/office/drawing/2014/main" id="{4E56F91E-F18C-DCE4-233A-802034295DA5}"/>
              </a:ext>
            </a:extLst>
          </p:cNvPr>
          <p:cNvCxnSpPr/>
          <p:nvPr/>
        </p:nvCxnSpPr>
        <p:spPr>
          <a:xfrm flipV="1">
            <a:off x="3931060" y="5463249"/>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4" name="Group 83">
            <a:extLst>
              <a:ext uri="{FF2B5EF4-FFF2-40B4-BE49-F238E27FC236}">
                <a16:creationId xmlns:a16="http://schemas.microsoft.com/office/drawing/2014/main" id="{3896F2D1-2102-420E-7B75-056143CF6A13}"/>
              </a:ext>
            </a:extLst>
          </p:cNvPr>
          <p:cNvGrpSpPr/>
          <p:nvPr/>
        </p:nvGrpSpPr>
        <p:grpSpPr>
          <a:xfrm>
            <a:off x="3524389" y="4765641"/>
            <a:ext cx="569919" cy="80038"/>
            <a:chOff x="2782520" y="1838161"/>
            <a:chExt cx="569919" cy="80038"/>
          </a:xfrm>
        </p:grpSpPr>
        <p:cxnSp>
          <p:nvCxnSpPr>
            <p:cNvPr id="85" name="Straight Connector 84">
              <a:extLst>
                <a:ext uri="{FF2B5EF4-FFF2-40B4-BE49-F238E27FC236}">
                  <a16:creationId xmlns:a16="http://schemas.microsoft.com/office/drawing/2014/main" id="{90726BE8-684F-9B23-7047-BE7CEEA4BC12}"/>
                </a:ext>
              </a:extLst>
            </p:cNvPr>
            <p:cNvCxnSpPr>
              <a:cxnSpLocks/>
            </p:cNvCxnSpPr>
            <p:nvPr/>
          </p:nvCxnSpPr>
          <p:spPr>
            <a:xfrm>
              <a:off x="2782520" y="1881806"/>
              <a:ext cx="569919" cy="0"/>
            </a:xfrm>
            <a:prstGeom prst="line">
              <a:avLst/>
            </a:prstGeom>
            <a:ln w="38100">
              <a:solidFill>
                <a:schemeClr val="tx1"/>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E0CB68B-F613-DC28-DACF-56A28FD8C35B}"/>
                </a:ext>
              </a:extLst>
            </p:cNvPr>
            <p:cNvCxnSpPr/>
            <p:nvPr/>
          </p:nvCxnSpPr>
          <p:spPr>
            <a:xfrm flipV="1">
              <a:off x="2782520" y="1838161"/>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88C2A5B-613F-6E77-D120-4E7F75579938}"/>
                </a:ext>
              </a:extLst>
            </p:cNvPr>
            <p:cNvCxnSpPr/>
            <p:nvPr/>
          </p:nvCxnSpPr>
          <p:spPr>
            <a:xfrm flipV="1">
              <a:off x="3352439" y="1840068"/>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8" name="TextBox 87">
            <a:extLst>
              <a:ext uri="{FF2B5EF4-FFF2-40B4-BE49-F238E27FC236}">
                <a16:creationId xmlns:a16="http://schemas.microsoft.com/office/drawing/2014/main" id="{F0533CB6-50CB-1624-838A-21EFF54738C2}"/>
              </a:ext>
            </a:extLst>
          </p:cNvPr>
          <p:cNvSpPr txBox="1"/>
          <p:nvPr/>
        </p:nvSpPr>
        <p:spPr>
          <a:xfrm>
            <a:off x="3150436" y="4828879"/>
            <a:ext cx="694494"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Guess</a:t>
            </a:r>
          </a:p>
        </p:txBody>
      </p:sp>
      <p:sp>
        <p:nvSpPr>
          <p:cNvPr id="89" name="TextBox 88">
            <a:extLst>
              <a:ext uri="{FF2B5EF4-FFF2-40B4-BE49-F238E27FC236}">
                <a16:creationId xmlns:a16="http://schemas.microsoft.com/office/drawing/2014/main" id="{FEB48512-8F3F-8FEB-F84A-50080C9453DD}"/>
              </a:ext>
            </a:extLst>
          </p:cNvPr>
          <p:cNvSpPr txBox="1"/>
          <p:nvPr/>
        </p:nvSpPr>
        <p:spPr>
          <a:xfrm>
            <a:off x="3931657" y="4845720"/>
            <a:ext cx="419153" cy="169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500" dirty="0"/>
              <a:t>Certain</a:t>
            </a:r>
          </a:p>
        </p:txBody>
      </p:sp>
      <p:cxnSp>
        <p:nvCxnSpPr>
          <p:cNvPr id="90" name="Straight Connector 89">
            <a:extLst>
              <a:ext uri="{FF2B5EF4-FFF2-40B4-BE49-F238E27FC236}">
                <a16:creationId xmlns:a16="http://schemas.microsoft.com/office/drawing/2014/main" id="{E644803B-5FC7-1DCF-AFB9-CAAE31B2310D}"/>
              </a:ext>
            </a:extLst>
          </p:cNvPr>
          <p:cNvCxnSpPr/>
          <p:nvPr/>
        </p:nvCxnSpPr>
        <p:spPr>
          <a:xfrm flipV="1">
            <a:off x="4065231" y="4768315"/>
            <a:ext cx="0" cy="78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945EE8F3-2300-B4B4-710C-24AB511D3CE6}"/>
              </a:ext>
            </a:extLst>
          </p:cNvPr>
          <p:cNvSpPr/>
          <p:nvPr/>
        </p:nvSpPr>
        <p:spPr>
          <a:xfrm>
            <a:off x="9783234" y="3989458"/>
            <a:ext cx="112939" cy="109341"/>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5" name="Straight Connector 14">
            <a:extLst>
              <a:ext uri="{FF2B5EF4-FFF2-40B4-BE49-F238E27FC236}">
                <a16:creationId xmlns:a16="http://schemas.microsoft.com/office/drawing/2014/main" id="{9C473837-370A-1069-580C-B9CE4C742BBB}"/>
              </a:ext>
            </a:extLst>
          </p:cNvPr>
          <p:cNvCxnSpPr>
            <a:cxnSpLocks/>
            <a:stCxn id="2" idx="4"/>
          </p:cNvCxnSpPr>
          <p:nvPr/>
        </p:nvCxnSpPr>
        <p:spPr>
          <a:xfrm>
            <a:off x="9839704" y="4098799"/>
            <a:ext cx="18731" cy="1606504"/>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002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30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40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40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C3FE6-FFEC-413E-E650-47DDDADE89AB}"/>
            </a:ext>
          </a:extLst>
        </p:cNvPr>
        <p:cNvGrpSpPr/>
        <p:nvPr/>
      </p:nvGrpSpPr>
      <p:grpSpPr>
        <a:xfrm>
          <a:off x="0" y="0"/>
          <a:ext cx="0" cy="0"/>
          <a:chOff x="0" y="0"/>
          <a:chExt cx="0" cy="0"/>
        </a:xfrm>
      </p:grpSpPr>
      <p:pic>
        <p:nvPicPr>
          <p:cNvPr id="3" name="Picture 2" descr="A diagram of a function&#10;&#10;AI-generated content may be incorrect.">
            <a:extLst>
              <a:ext uri="{FF2B5EF4-FFF2-40B4-BE49-F238E27FC236}">
                <a16:creationId xmlns:a16="http://schemas.microsoft.com/office/drawing/2014/main" id="{817709F5-5633-2FCC-5AD2-5EA1158834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216" y="67445"/>
            <a:ext cx="2678400" cy="5992077"/>
          </a:xfrm>
          <a:prstGeom prst="rect">
            <a:avLst/>
          </a:prstGeom>
        </p:spPr>
      </p:pic>
      <p:pic>
        <p:nvPicPr>
          <p:cNvPr id="7" name="Picture 6">
            <a:extLst>
              <a:ext uri="{FF2B5EF4-FFF2-40B4-BE49-F238E27FC236}">
                <a16:creationId xmlns:a16="http://schemas.microsoft.com/office/drawing/2014/main" id="{CF22F2A3-6DEF-AEFA-0FCA-D71152EA5F0F}"/>
              </a:ext>
            </a:extLst>
          </p:cNvPr>
          <p:cNvPicPr>
            <a:picLocks noChangeAspect="1"/>
          </p:cNvPicPr>
          <p:nvPr/>
        </p:nvPicPr>
        <p:blipFill>
          <a:blip r:embed="rId4" cstate="screen">
            <a:extLst>
              <a:ext uri="{28A0092B-C50C-407E-A947-70E740481C1C}">
                <a14:useLocalDpi xmlns:a14="http://schemas.microsoft.com/office/drawing/2010/main"/>
              </a:ext>
            </a:extLst>
          </a:blip>
          <a:srcRect l="-98"/>
          <a:stretch>
            <a:fillRect/>
          </a:stretch>
        </p:blipFill>
        <p:spPr>
          <a:xfrm>
            <a:off x="6040216" y="60301"/>
            <a:ext cx="2658147" cy="6007150"/>
          </a:xfrm>
          <a:prstGeom prst="rect">
            <a:avLst/>
          </a:prstGeom>
        </p:spPr>
      </p:pic>
      <p:sp>
        <p:nvSpPr>
          <p:cNvPr id="4" name="Slide Number Placeholder 3">
            <a:extLst>
              <a:ext uri="{FF2B5EF4-FFF2-40B4-BE49-F238E27FC236}">
                <a16:creationId xmlns:a16="http://schemas.microsoft.com/office/drawing/2014/main" id="{664EC007-A47C-8AF0-023A-439D8E7B793C}"/>
              </a:ext>
            </a:extLst>
          </p:cNvPr>
          <p:cNvSpPr>
            <a:spLocks noGrp="1"/>
          </p:cNvSpPr>
          <p:nvPr>
            <p:ph type="sldNum" sz="quarter" idx="12"/>
          </p:nvPr>
        </p:nvSpPr>
        <p:spPr/>
        <p:txBody>
          <a:bodyPr/>
          <a:lstStyle/>
          <a:p>
            <a:fld id="{04A753A1-5A52-EE45-BF65-BE8F9CC57650}" type="slidenum">
              <a:rPr lang="en-GB" smtClean="0"/>
              <a:t>6</a:t>
            </a:fld>
            <a:endParaRPr lang="en-GB"/>
          </a:p>
        </p:txBody>
      </p:sp>
      <p:grpSp>
        <p:nvGrpSpPr>
          <p:cNvPr id="37" name="Group 36">
            <a:extLst>
              <a:ext uri="{FF2B5EF4-FFF2-40B4-BE49-F238E27FC236}">
                <a16:creationId xmlns:a16="http://schemas.microsoft.com/office/drawing/2014/main" id="{D144D40A-9575-F1BF-103D-37C18A2F1FD3}"/>
              </a:ext>
            </a:extLst>
          </p:cNvPr>
          <p:cNvGrpSpPr/>
          <p:nvPr/>
        </p:nvGrpSpPr>
        <p:grpSpPr>
          <a:xfrm>
            <a:off x="88276" y="78486"/>
            <a:ext cx="2100562" cy="5477867"/>
            <a:chOff x="9484244" y="541920"/>
            <a:chExt cx="2100562" cy="5477867"/>
          </a:xfrm>
        </p:grpSpPr>
        <p:grpSp>
          <p:nvGrpSpPr>
            <p:cNvPr id="38" name="Group 37">
              <a:extLst>
                <a:ext uri="{FF2B5EF4-FFF2-40B4-BE49-F238E27FC236}">
                  <a16:creationId xmlns:a16="http://schemas.microsoft.com/office/drawing/2014/main" id="{9C2E2AEA-E071-FF47-F782-844C4DF8AD95}"/>
                </a:ext>
              </a:extLst>
            </p:cNvPr>
            <p:cNvGrpSpPr/>
            <p:nvPr/>
          </p:nvGrpSpPr>
          <p:grpSpPr>
            <a:xfrm>
              <a:off x="9580136" y="876300"/>
              <a:ext cx="1670926" cy="1254252"/>
              <a:chOff x="4491136" y="3269593"/>
              <a:chExt cx="1004912" cy="639239"/>
            </a:xfrm>
            <a:noFill/>
          </p:grpSpPr>
          <p:grpSp>
            <p:nvGrpSpPr>
              <p:cNvPr id="58" name="Group 57">
                <a:extLst>
                  <a:ext uri="{FF2B5EF4-FFF2-40B4-BE49-F238E27FC236}">
                    <a16:creationId xmlns:a16="http://schemas.microsoft.com/office/drawing/2014/main" id="{6BA5F9AA-89C0-13A4-6216-D67BD00341B3}"/>
                  </a:ext>
                </a:extLst>
              </p:cNvPr>
              <p:cNvGrpSpPr/>
              <p:nvPr/>
            </p:nvGrpSpPr>
            <p:grpSpPr>
              <a:xfrm>
                <a:off x="4546902" y="3269593"/>
                <a:ext cx="881086" cy="639239"/>
                <a:chOff x="1068864" y="2112786"/>
                <a:chExt cx="2279712" cy="1574800"/>
              </a:xfrm>
              <a:grpFill/>
            </p:grpSpPr>
            <p:sp>
              <p:nvSpPr>
                <p:cNvPr id="61" name="Rounded Rectangle 43">
                  <a:extLst>
                    <a:ext uri="{FF2B5EF4-FFF2-40B4-BE49-F238E27FC236}">
                      <a16:creationId xmlns:a16="http://schemas.microsoft.com/office/drawing/2014/main" id="{EB788112-00F9-1F0F-5E24-A1051E8F05C7}"/>
                    </a:ext>
                  </a:extLst>
                </p:cNvPr>
                <p:cNvSpPr/>
                <p:nvPr/>
              </p:nvSpPr>
              <p:spPr>
                <a:xfrm>
                  <a:off x="1100674" y="2112786"/>
                  <a:ext cx="2247902" cy="1574800"/>
                </a:xfrm>
                <a:prstGeom prst="roundRect">
                  <a:avLst>
                    <a:gd name="adj" fmla="val 11950"/>
                  </a:avLst>
                </a:prstGeom>
                <a:solidFill>
                  <a:schemeClr val="bg2">
                    <a:lumMod val="90000"/>
                  </a:schemeClr>
                </a:solidFill>
                <a:ln w="1270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a:extLst>
                    <a:ext uri="{FF2B5EF4-FFF2-40B4-BE49-F238E27FC236}">
                      <a16:creationId xmlns:a16="http://schemas.microsoft.com/office/drawing/2014/main" id="{30617D7C-5C9A-81A2-540D-7074B6261DFA}"/>
                    </a:ext>
                  </a:extLst>
                </p:cNvPr>
                <p:cNvSpPr txBox="1"/>
                <p:nvPr/>
              </p:nvSpPr>
              <p:spPr>
                <a:xfrm>
                  <a:off x="1068864" y="2343562"/>
                  <a:ext cx="2279712" cy="579652"/>
                </a:xfrm>
                <a:prstGeom prst="rect">
                  <a:avLst/>
                </a:prstGeom>
                <a:grpFill/>
              </p:spPr>
              <p:txBody>
                <a:bodyPr wrap="square" rtlCol="0">
                  <a:spAutoFit/>
                </a:bodyPr>
                <a:lstStyle/>
                <a:p>
                  <a:pPr algn="ctr"/>
                  <a:r>
                    <a:rPr lang="en-GB" sz="1200" dirty="0"/>
                    <a:t>Which temperature did you feel?</a:t>
                  </a:r>
                </a:p>
              </p:txBody>
            </p:sp>
          </p:grpSp>
          <p:sp>
            <p:nvSpPr>
              <p:cNvPr id="59" name="TextBox 58">
                <a:extLst>
                  <a:ext uri="{FF2B5EF4-FFF2-40B4-BE49-F238E27FC236}">
                    <a16:creationId xmlns:a16="http://schemas.microsoft.com/office/drawing/2014/main" id="{981E4D5C-E3D2-18E6-1BE1-2711F373B37F}"/>
                  </a:ext>
                </a:extLst>
              </p:cNvPr>
              <p:cNvSpPr txBox="1"/>
              <p:nvPr/>
            </p:nvSpPr>
            <p:spPr>
              <a:xfrm>
                <a:off x="4491136" y="3723270"/>
                <a:ext cx="435615" cy="141175"/>
              </a:xfrm>
              <a:prstGeom prst="rect">
                <a:avLst/>
              </a:prstGeom>
              <a:grpFill/>
            </p:spPr>
            <p:txBody>
              <a:bodyPr wrap="square" rtlCol="0">
                <a:spAutoFit/>
              </a:bodyPr>
              <a:lstStyle/>
              <a:p>
                <a:pPr algn="ctr"/>
                <a:r>
                  <a:rPr lang="en-GB" sz="1200" dirty="0">
                    <a:solidFill>
                      <a:srgbClr val="0070C0"/>
                    </a:solidFill>
                  </a:rPr>
                  <a:t>cold</a:t>
                </a:r>
              </a:p>
            </p:txBody>
          </p:sp>
          <p:sp>
            <p:nvSpPr>
              <p:cNvPr id="60" name="TextBox 59">
                <a:extLst>
                  <a:ext uri="{FF2B5EF4-FFF2-40B4-BE49-F238E27FC236}">
                    <a16:creationId xmlns:a16="http://schemas.microsoft.com/office/drawing/2014/main" id="{79D088A1-639D-FA25-7690-8A8A39F07B18}"/>
                  </a:ext>
                </a:extLst>
              </p:cNvPr>
              <p:cNvSpPr txBox="1"/>
              <p:nvPr/>
            </p:nvSpPr>
            <p:spPr>
              <a:xfrm>
                <a:off x="5060433" y="3720221"/>
                <a:ext cx="435615" cy="141175"/>
              </a:xfrm>
              <a:prstGeom prst="rect">
                <a:avLst/>
              </a:prstGeom>
              <a:grpFill/>
            </p:spPr>
            <p:txBody>
              <a:bodyPr wrap="square" rtlCol="0">
                <a:spAutoFit/>
              </a:bodyPr>
              <a:lstStyle/>
              <a:p>
                <a:pPr algn="ctr"/>
                <a:r>
                  <a:rPr lang="en-GB" sz="1200" dirty="0">
                    <a:solidFill>
                      <a:srgbClr val="FF0000"/>
                    </a:solidFill>
                  </a:rPr>
                  <a:t>warm</a:t>
                </a:r>
              </a:p>
            </p:txBody>
          </p:sp>
        </p:grpSp>
        <p:grpSp>
          <p:nvGrpSpPr>
            <p:cNvPr id="39" name="Group 38">
              <a:extLst>
                <a:ext uri="{FF2B5EF4-FFF2-40B4-BE49-F238E27FC236}">
                  <a16:creationId xmlns:a16="http://schemas.microsoft.com/office/drawing/2014/main" id="{7E7B84B9-F6C9-26BA-4A86-1410EC310887}"/>
                </a:ext>
              </a:extLst>
            </p:cNvPr>
            <p:cNvGrpSpPr/>
            <p:nvPr/>
          </p:nvGrpSpPr>
          <p:grpSpPr>
            <a:xfrm>
              <a:off x="9567907" y="4754879"/>
              <a:ext cx="1752334" cy="1264908"/>
              <a:chOff x="5259365" y="3560382"/>
              <a:chExt cx="924013" cy="645417"/>
            </a:xfrm>
            <a:noFill/>
          </p:grpSpPr>
          <p:grpSp>
            <p:nvGrpSpPr>
              <p:cNvPr id="48" name="Group 47">
                <a:extLst>
                  <a:ext uri="{FF2B5EF4-FFF2-40B4-BE49-F238E27FC236}">
                    <a16:creationId xmlns:a16="http://schemas.microsoft.com/office/drawing/2014/main" id="{FF84FAD2-AB97-2FF9-010E-494F52E0A48A}"/>
                  </a:ext>
                </a:extLst>
              </p:cNvPr>
              <p:cNvGrpSpPr/>
              <p:nvPr/>
            </p:nvGrpSpPr>
            <p:grpSpPr>
              <a:xfrm>
                <a:off x="5259365" y="3560382"/>
                <a:ext cx="924013" cy="645417"/>
                <a:chOff x="4520160" y="3263478"/>
                <a:chExt cx="924013" cy="645417"/>
              </a:xfrm>
              <a:grpFill/>
            </p:grpSpPr>
            <p:grpSp>
              <p:nvGrpSpPr>
                <p:cNvPr id="53" name="Group 52">
                  <a:extLst>
                    <a:ext uri="{FF2B5EF4-FFF2-40B4-BE49-F238E27FC236}">
                      <a16:creationId xmlns:a16="http://schemas.microsoft.com/office/drawing/2014/main" id="{F21712D5-8215-9B6F-C4F8-326199918FD2}"/>
                    </a:ext>
                  </a:extLst>
                </p:cNvPr>
                <p:cNvGrpSpPr/>
                <p:nvPr/>
              </p:nvGrpSpPr>
              <p:grpSpPr>
                <a:xfrm>
                  <a:off x="4526607" y="3263478"/>
                  <a:ext cx="881086" cy="639239"/>
                  <a:chOff x="1016354" y="2097722"/>
                  <a:chExt cx="2279710" cy="1574799"/>
                </a:xfrm>
                <a:grpFill/>
              </p:grpSpPr>
              <p:sp>
                <p:nvSpPr>
                  <p:cNvPr id="56" name="Rounded Rectangle 52">
                    <a:extLst>
                      <a:ext uri="{FF2B5EF4-FFF2-40B4-BE49-F238E27FC236}">
                        <a16:creationId xmlns:a16="http://schemas.microsoft.com/office/drawing/2014/main" id="{959A9DEB-2258-4AF8-4A40-6D8DF88B4EB1}"/>
                      </a:ext>
                    </a:extLst>
                  </p:cNvPr>
                  <p:cNvSpPr/>
                  <p:nvPr/>
                </p:nvSpPr>
                <p:spPr>
                  <a:xfrm>
                    <a:off x="1048161" y="2097722"/>
                    <a:ext cx="2247901" cy="1574799"/>
                  </a:xfrm>
                  <a:prstGeom prst="roundRect">
                    <a:avLst>
                      <a:gd name="adj" fmla="val 11950"/>
                    </a:avLst>
                  </a:prstGeom>
                  <a:solidFill>
                    <a:schemeClr val="bg2">
                      <a:lumMod val="90000"/>
                    </a:schemeClr>
                  </a:solidFill>
                  <a:ln w="1270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E9C74E60-93EC-0C62-85DF-098DCE9DE4E1}"/>
                      </a:ext>
                    </a:extLst>
                  </p:cNvPr>
                  <p:cNvSpPr txBox="1"/>
                  <p:nvPr/>
                </p:nvSpPr>
                <p:spPr>
                  <a:xfrm>
                    <a:off x="1016354" y="2254640"/>
                    <a:ext cx="2279710" cy="812454"/>
                  </a:xfrm>
                  <a:prstGeom prst="rect">
                    <a:avLst/>
                  </a:prstGeom>
                  <a:grpFill/>
                </p:spPr>
                <p:txBody>
                  <a:bodyPr wrap="square" rtlCol="0">
                    <a:spAutoFit/>
                  </a:bodyPr>
                  <a:lstStyle/>
                  <a:p>
                    <a:pPr algn="ctr"/>
                    <a:r>
                      <a:rPr lang="en-GB" sz="1200" dirty="0"/>
                      <a:t>How confident are you in your reported sensation?</a:t>
                    </a:r>
                  </a:p>
                </p:txBody>
              </p:sp>
            </p:grpSp>
            <p:sp>
              <p:nvSpPr>
                <p:cNvPr id="54" name="TextBox 53">
                  <a:extLst>
                    <a:ext uri="{FF2B5EF4-FFF2-40B4-BE49-F238E27FC236}">
                      <a16:creationId xmlns:a16="http://schemas.microsoft.com/office/drawing/2014/main" id="{19F614B9-3CF6-D01F-B5BE-2CE406E8A1D4}"/>
                    </a:ext>
                  </a:extLst>
                </p:cNvPr>
                <p:cNvSpPr txBox="1"/>
                <p:nvPr/>
              </p:nvSpPr>
              <p:spPr>
                <a:xfrm>
                  <a:off x="4520160" y="3775956"/>
                  <a:ext cx="435615" cy="125634"/>
                </a:xfrm>
                <a:prstGeom prst="rect">
                  <a:avLst/>
                </a:prstGeom>
                <a:grpFill/>
              </p:spPr>
              <p:txBody>
                <a:bodyPr wrap="square" rtlCol="0">
                  <a:spAutoFit/>
                </a:bodyPr>
                <a:lstStyle/>
                <a:p>
                  <a:pPr algn="ctr"/>
                  <a:r>
                    <a:rPr lang="en-GB" sz="1000" dirty="0"/>
                    <a:t>Guess</a:t>
                  </a:r>
                </a:p>
              </p:txBody>
            </p:sp>
            <p:sp>
              <p:nvSpPr>
                <p:cNvPr id="55" name="TextBox 54">
                  <a:extLst>
                    <a:ext uri="{FF2B5EF4-FFF2-40B4-BE49-F238E27FC236}">
                      <a16:creationId xmlns:a16="http://schemas.microsoft.com/office/drawing/2014/main" id="{EF87389C-0644-8A9F-BA57-0B0779684328}"/>
                    </a:ext>
                  </a:extLst>
                </p:cNvPr>
                <p:cNvSpPr txBox="1"/>
                <p:nvPr/>
              </p:nvSpPr>
              <p:spPr>
                <a:xfrm>
                  <a:off x="5008558" y="3783261"/>
                  <a:ext cx="435615" cy="125634"/>
                </a:xfrm>
                <a:prstGeom prst="rect">
                  <a:avLst/>
                </a:prstGeom>
                <a:grpFill/>
              </p:spPr>
              <p:txBody>
                <a:bodyPr wrap="square" rtlCol="0">
                  <a:spAutoFit/>
                </a:bodyPr>
                <a:lstStyle/>
                <a:p>
                  <a:pPr algn="ctr"/>
                  <a:r>
                    <a:rPr lang="en-GB" sz="1000" dirty="0"/>
                    <a:t>Certain</a:t>
                  </a:r>
                </a:p>
              </p:txBody>
            </p:sp>
          </p:grpSp>
          <p:cxnSp>
            <p:nvCxnSpPr>
              <p:cNvPr id="49" name="Straight Connector 48">
                <a:extLst>
                  <a:ext uri="{FF2B5EF4-FFF2-40B4-BE49-F238E27FC236}">
                    <a16:creationId xmlns:a16="http://schemas.microsoft.com/office/drawing/2014/main" id="{F71AB371-6DA6-1FF9-CF5D-71C37D8DA198}"/>
                  </a:ext>
                </a:extLst>
              </p:cNvPr>
              <p:cNvCxnSpPr/>
              <p:nvPr/>
            </p:nvCxnSpPr>
            <p:spPr>
              <a:xfrm>
                <a:off x="5491011" y="4071411"/>
                <a:ext cx="440543" cy="0"/>
              </a:xfrm>
              <a:prstGeom prst="line">
                <a:avLst/>
              </a:prstGeom>
              <a:grpFill/>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D990A7C-5796-5672-C926-CF2AFEA3436D}"/>
                  </a:ext>
                </a:extLst>
              </p:cNvPr>
              <p:cNvCxnSpPr>
                <a:cxnSpLocks/>
              </p:cNvCxnSpPr>
              <p:nvPr/>
            </p:nvCxnSpPr>
            <p:spPr>
              <a:xfrm>
                <a:off x="5490876" y="4049311"/>
                <a:ext cx="0" cy="45686"/>
              </a:xfrm>
              <a:prstGeom prst="line">
                <a:avLst/>
              </a:prstGeom>
              <a:grpFill/>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5A59AA3-5C52-87A9-43B4-DA6EA20D5196}"/>
                  </a:ext>
                </a:extLst>
              </p:cNvPr>
              <p:cNvCxnSpPr/>
              <p:nvPr/>
            </p:nvCxnSpPr>
            <p:spPr>
              <a:xfrm>
                <a:off x="5932201" y="4057668"/>
                <a:ext cx="0" cy="28674"/>
              </a:xfrm>
              <a:prstGeom prst="line">
                <a:avLst/>
              </a:prstGeom>
              <a:grpFill/>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AE07DE7-7FEC-6E4A-57E4-7D7494B2B65C}"/>
                  </a:ext>
                </a:extLst>
              </p:cNvPr>
              <p:cNvCxnSpPr/>
              <p:nvPr/>
            </p:nvCxnSpPr>
            <p:spPr>
              <a:xfrm>
                <a:off x="5814727" y="4057668"/>
                <a:ext cx="0" cy="28674"/>
              </a:xfrm>
              <a:prstGeom prst="line">
                <a:avLst/>
              </a:prstGeom>
              <a:grpFill/>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0" name="TextBox 39">
              <a:extLst>
                <a:ext uri="{FF2B5EF4-FFF2-40B4-BE49-F238E27FC236}">
                  <a16:creationId xmlns:a16="http://schemas.microsoft.com/office/drawing/2014/main" id="{23DE55A3-F7E4-3412-60CC-16E60F8E112D}"/>
                </a:ext>
              </a:extLst>
            </p:cNvPr>
            <p:cNvSpPr txBox="1"/>
            <p:nvPr/>
          </p:nvSpPr>
          <p:spPr>
            <a:xfrm>
              <a:off x="9840433" y="541920"/>
              <a:ext cx="1222403" cy="369332"/>
            </a:xfrm>
            <a:prstGeom prst="rect">
              <a:avLst/>
            </a:prstGeom>
            <a:noFill/>
          </p:spPr>
          <p:txBody>
            <a:bodyPr wrap="square" rtlCol="0">
              <a:spAutoFit/>
            </a:bodyPr>
            <a:lstStyle/>
            <a:p>
              <a:pPr algn="ctr"/>
              <a:r>
                <a:rPr lang="en-GB" dirty="0"/>
                <a:t>Response</a:t>
              </a:r>
            </a:p>
          </p:txBody>
        </p:sp>
        <p:sp>
          <p:nvSpPr>
            <p:cNvPr id="41" name="TextBox 40">
              <a:extLst>
                <a:ext uri="{FF2B5EF4-FFF2-40B4-BE49-F238E27FC236}">
                  <a16:creationId xmlns:a16="http://schemas.microsoft.com/office/drawing/2014/main" id="{0EE64E50-710E-6490-31EC-0813A2CA5779}"/>
                </a:ext>
              </a:extLst>
            </p:cNvPr>
            <p:cNvSpPr txBox="1"/>
            <p:nvPr/>
          </p:nvSpPr>
          <p:spPr>
            <a:xfrm>
              <a:off x="9658996" y="4348205"/>
              <a:ext cx="1735486" cy="369332"/>
            </a:xfrm>
            <a:prstGeom prst="rect">
              <a:avLst/>
            </a:prstGeom>
            <a:noFill/>
          </p:spPr>
          <p:txBody>
            <a:bodyPr wrap="square" rtlCol="0">
              <a:spAutoFit/>
            </a:bodyPr>
            <a:lstStyle/>
            <a:p>
              <a:pPr algn="ctr"/>
              <a:r>
                <a:rPr lang="en-GB" dirty="0"/>
                <a:t>Confidence </a:t>
              </a:r>
            </a:p>
          </p:txBody>
        </p:sp>
        <p:sp>
          <p:nvSpPr>
            <p:cNvPr id="42" name="TextBox 41">
              <a:extLst>
                <a:ext uri="{FF2B5EF4-FFF2-40B4-BE49-F238E27FC236}">
                  <a16:creationId xmlns:a16="http://schemas.microsoft.com/office/drawing/2014/main" id="{A17C3486-3A48-4E6D-CE35-705B49588E19}"/>
                </a:ext>
              </a:extLst>
            </p:cNvPr>
            <p:cNvSpPr txBox="1"/>
            <p:nvPr/>
          </p:nvSpPr>
          <p:spPr>
            <a:xfrm>
              <a:off x="9484244" y="2547491"/>
              <a:ext cx="1934779" cy="369332"/>
            </a:xfrm>
            <a:prstGeom prst="rect">
              <a:avLst/>
            </a:prstGeom>
            <a:noFill/>
          </p:spPr>
          <p:txBody>
            <a:bodyPr wrap="square" rtlCol="0">
              <a:spAutoFit/>
            </a:bodyPr>
            <a:lstStyle/>
            <a:p>
              <a:pPr algn="ctr"/>
              <a:r>
                <a:rPr lang="en-GB" dirty="0"/>
                <a:t>Response time</a:t>
              </a:r>
            </a:p>
          </p:txBody>
        </p:sp>
        <p:grpSp>
          <p:nvGrpSpPr>
            <p:cNvPr id="43" name="Group 42">
              <a:extLst>
                <a:ext uri="{FF2B5EF4-FFF2-40B4-BE49-F238E27FC236}">
                  <a16:creationId xmlns:a16="http://schemas.microsoft.com/office/drawing/2014/main" id="{5E5E6853-582C-E207-54E4-E926C2029406}"/>
                </a:ext>
              </a:extLst>
            </p:cNvPr>
            <p:cNvGrpSpPr/>
            <p:nvPr/>
          </p:nvGrpSpPr>
          <p:grpSpPr>
            <a:xfrm>
              <a:off x="9771551" y="2920073"/>
              <a:ext cx="1813255" cy="949479"/>
              <a:chOff x="9771551" y="2827472"/>
              <a:chExt cx="1813255" cy="949479"/>
            </a:xfrm>
          </p:grpSpPr>
          <p:pic>
            <p:nvPicPr>
              <p:cNvPr id="46" name="Picture 2" descr="Understanding safety functions: Response time">
                <a:extLst>
                  <a:ext uri="{FF2B5EF4-FFF2-40B4-BE49-F238E27FC236}">
                    <a16:creationId xmlns:a16="http://schemas.microsoft.com/office/drawing/2014/main" id="{B1F2000A-26F0-0119-5C36-78769671A92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9771551" y="2876004"/>
                <a:ext cx="983788" cy="900947"/>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AB4FFEFA-DDCC-3200-FB2B-C39C58F97534}"/>
                  </a:ext>
                </a:extLst>
              </p:cNvPr>
              <p:cNvSpPr/>
              <p:nvPr/>
            </p:nvSpPr>
            <p:spPr>
              <a:xfrm>
                <a:off x="10540866" y="2827472"/>
                <a:ext cx="1043940"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44" name="Straight Connector 43">
              <a:extLst>
                <a:ext uri="{FF2B5EF4-FFF2-40B4-BE49-F238E27FC236}">
                  <a16:creationId xmlns:a16="http://schemas.microsoft.com/office/drawing/2014/main" id="{97B95BF3-D62F-B02D-731F-E74D3C30CF64}"/>
                </a:ext>
              </a:extLst>
            </p:cNvPr>
            <p:cNvCxnSpPr>
              <a:cxnSpLocks/>
            </p:cNvCxnSpPr>
            <p:nvPr/>
          </p:nvCxnSpPr>
          <p:spPr>
            <a:xfrm>
              <a:off x="10621120" y="5713096"/>
              <a:ext cx="0" cy="89537"/>
            </a:xfrm>
            <a:prstGeom prst="line">
              <a:avLst/>
            </a:prstGeom>
            <a:noFill/>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042FE46-47A5-BFEB-FFDD-BFBC847203DA}"/>
                </a:ext>
              </a:extLst>
            </p:cNvPr>
            <p:cNvCxnSpPr>
              <a:cxnSpLocks/>
            </p:cNvCxnSpPr>
            <p:nvPr/>
          </p:nvCxnSpPr>
          <p:spPr>
            <a:xfrm>
              <a:off x="10842675" y="5713096"/>
              <a:ext cx="0" cy="89537"/>
            </a:xfrm>
            <a:prstGeom prst="line">
              <a:avLst/>
            </a:prstGeom>
            <a:noFill/>
            <a:ln w="190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4" name="Picture 63">
            <a:extLst>
              <a:ext uri="{FF2B5EF4-FFF2-40B4-BE49-F238E27FC236}">
                <a16:creationId xmlns:a16="http://schemas.microsoft.com/office/drawing/2014/main" id="{32C2F82E-11DD-6DBD-14B5-EBAB0F5B391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632604" y="78486"/>
            <a:ext cx="2678430" cy="5664708"/>
          </a:xfrm>
          <a:prstGeom prst="rect">
            <a:avLst/>
          </a:prstGeom>
        </p:spPr>
      </p:pic>
      <p:sp>
        <p:nvSpPr>
          <p:cNvPr id="8" name="Rectangle 7">
            <a:extLst>
              <a:ext uri="{FF2B5EF4-FFF2-40B4-BE49-F238E27FC236}">
                <a16:creationId xmlns:a16="http://schemas.microsoft.com/office/drawing/2014/main" id="{02EC40A5-C395-34BA-81B4-7F1B2D45EE1A}"/>
              </a:ext>
            </a:extLst>
          </p:cNvPr>
          <p:cNvSpPr/>
          <p:nvPr/>
        </p:nvSpPr>
        <p:spPr>
          <a:xfrm>
            <a:off x="11176000" y="6453505"/>
            <a:ext cx="101600" cy="213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descr="A black background with a black square&#10;&#10;AI-generated content may be incorrect.">
            <a:extLst>
              <a:ext uri="{FF2B5EF4-FFF2-40B4-BE49-F238E27FC236}">
                <a16:creationId xmlns:a16="http://schemas.microsoft.com/office/drawing/2014/main" id="{A5DAA3B6-AA1D-C4BD-4D3B-E387B1ED95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82585" y="6382763"/>
            <a:ext cx="1542430" cy="323118"/>
          </a:xfrm>
          <a:prstGeom prst="rect">
            <a:avLst/>
          </a:prstGeom>
        </p:spPr>
      </p:pic>
      <p:sp>
        <p:nvSpPr>
          <p:cNvPr id="10" name="TextBox 9">
            <a:extLst>
              <a:ext uri="{FF2B5EF4-FFF2-40B4-BE49-F238E27FC236}">
                <a16:creationId xmlns:a16="http://schemas.microsoft.com/office/drawing/2014/main" id="{D3D24BF6-A05E-143B-7FD1-1AADB7C74BB2}"/>
              </a:ext>
            </a:extLst>
          </p:cNvPr>
          <p:cNvSpPr txBox="1"/>
          <p:nvPr/>
        </p:nvSpPr>
        <p:spPr>
          <a:xfrm>
            <a:off x="4533588" y="6544323"/>
            <a:ext cx="3124830" cy="276999"/>
          </a:xfrm>
          <a:prstGeom prst="rect">
            <a:avLst/>
          </a:prstGeom>
          <a:noFill/>
        </p:spPr>
        <p:txBody>
          <a:bodyPr wrap="none" rtlCol="0">
            <a:spAutoFit/>
          </a:bodyPr>
          <a:lstStyle/>
          <a:p>
            <a:pPr algn="ctr"/>
            <a:r>
              <a:rPr lang="en-GB" sz="1200" dirty="0"/>
              <a:t>Jesper F. Ehmsen - </a:t>
            </a:r>
            <a:r>
              <a:rPr lang="en-GB" sz="1200" kern="0" dirty="0">
                <a:latin typeface="Grantha Sangam MN" pitchFamily="2" charset="0"/>
                <a:ea typeface="Grantha Sangam MN" pitchFamily="2" charset="0"/>
                <a:cs typeface="Grantha Sangam MN" pitchFamily="2" charset="0"/>
              </a:rPr>
              <a:t>jesperfischer@cfin.au.dk</a:t>
            </a:r>
          </a:p>
        </p:txBody>
      </p:sp>
      <p:pic>
        <p:nvPicPr>
          <p:cNvPr id="11" name="Content Placeholder 6" descr="A black background with text and a purple and pink logo&#10;&#10;AI-generated content may be incorrect.">
            <a:extLst>
              <a:ext uri="{FF2B5EF4-FFF2-40B4-BE49-F238E27FC236}">
                <a16:creationId xmlns:a16="http://schemas.microsoft.com/office/drawing/2014/main" id="{275FEBA6-0CCA-E3B8-D0AF-16DDD60364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692" y="6059522"/>
            <a:ext cx="1827753" cy="969601"/>
          </a:xfrm>
          <a:prstGeom prst="rect">
            <a:avLst/>
          </a:prstGeom>
        </p:spPr>
      </p:pic>
      <p:sp>
        <p:nvSpPr>
          <p:cNvPr id="17" name="TextBox 16">
            <a:extLst>
              <a:ext uri="{FF2B5EF4-FFF2-40B4-BE49-F238E27FC236}">
                <a16:creationId xmlns:a16="http://schemas.microsoft.com/office/drawing/2014/main" id="{E592F0D8-C46F-D6C3-38CA-B2EA10D075AC}"/>
              </a:ext>
            </a:extLst>
          </p:cNvPr>
          <p:cNvSpPr txBox="1"/>
          <p:nvPr/>
        </p:nvSpPr>
        <p:spPr>
          <a:xfrm>
            <a:off x="2754608" y="6005836"/>
            <a:ext cx="7056762" cy="461665"/>
          </a:xfrm>
          <a:prstGeom prst="rect">
            <a:avLst/>
          </a:prstGeom>
          <a:noFill/>
          <a:ln w="12700">
            <a:solidFill>
              <a:schemeClr val="tx1"/>
            </a:solidFill>
          </a:ln>
        </p:spPr>
        <p:txBody>
          <a:bodyPr wrap="square">
            <a:spAutoFit/>
          </a:bodyPr>
          <a:lstStyle/>
          <a:p>
            <a:pPr>
              <a:buNone/>
            </a:pPr>
            <a:r>
              <a:rPr lang="en-US" sz="1200" dirty="0">
                <a:effectLst/>
              </a:rPr>
              <a:t>Ehmsen, J. F et al. (2025). </a:t>
            </a:r>
            <a:r>
              <a:rPr lang="en-US" sz="1200" i="1" dirty="0">
                <a:effectLst/>
              </a:rPr>
              <a:t>Modelling perceptual uncertainty in a </a:t>
            </a:r>
            <a:r>
              <a:rPr lang="en-US" sz="1200" i="1" dirty="0" err="1">
                <a:effectLst/>
              </a:rPr>
              <a:t>thermosensory</a:t>
            </a:r>
            <a:r>
              <a:rPr lang="en-US" sz="1200" i="1" dirty="0">
                <a:effectLst/>
              </a:rPr>
              <a:t> illusion across the lifespan.</a:t>
            </a:r>
            <a:r>
              <a:rPr lang="en-US" sz="1200" dirty="0"/>
              <a:t> </a:t>
            </a:r>
            <a:r>
              <a:rPr lang="en-US" sz="1200" dirty="0" err="1">
                <a:effectLst/>
              </a:rPr>
              <a:t>bioRxiv</a:t>
            </a:r>
            <a:r>
              <a:rPr lang="en-US" sz="1200" dirty="0">
                <a:effectLst/>
              </a:rPr>
              <a:t>. </a:t>
            </a:r>
          </a:p>
        </p:txBody>
      </p:sp>
      <p:sp>
        <p:nvSpPr>
          <p:cNvPr id="2" name="TextBox 1">
            <a:extLst>
              <a:ext uri="{FF2B5EF4-FFF2-40B4-BE49-F238E27FC236}">
                <a16:creationId xmlns:a16="http://schemas.microsoft.com/office/drawing/2014/main" id="{1BC428DF-B049-BA77-DC95-8CEA4D2536DA}"/>
              </a:ext>
            </a:extLst>
          </p:cNvPr>
          <p:cNvSpPr txBox="1"/>
          <p:nvPr/>
        </p:nvSpPr>
        <p:spPr>
          <a:xfrm>
            <a:off x="11059160" y="28294"/>
            <a:ext cx="2235199" cy="738664"/>
          </a:xfrm>
          <a:prstGeom prst="rect">
            <a:avLst/>
          </a:prstGeom>
          <a:noFill/>
        </p:spPr>
        <p:txBody>
          <a:bodyPr wrap="square" rtlCol="0">
            <a:spAutoFit/>
          </a:bodyPr>
          <a:lstStyle/>
          <a:p>
            <a:r>
              <a:rPr lang="en-US" sz="1400" dirty="0"/>
              <a:t>HC = 75</a:t>
            </a:r>
          </a:p>
          <a:p>
            <a:r>
              <a:rPr lang="en-US" sz="1400" dirty="0"/>
              <a:t>NP = 32</a:t>
            </a:r>
            <a:br>
              <a:rPr lang="en-US" sz="1400" dirty="0"/>
            </a:br>
            <a:r>
              <a:rPr lang="en-US" sz="1400" dirty="0"/>
              <a:t>Trials = 56 (</a:t>
            </a:r>
            <a:r>
              <a:rPr lang="en-US" sz="1400" b="1" dirty="0"/>
              <a:t>8</a:t>
            </a:r>
            <a:r>
              <a:rPr lang="en-US" sz="1400" dirty="0"/>
              <a:t>)</a:t>
            </a:r>
            <a:endParaRPr lang="da-DK" sz="1400" dirty="0"/>
          </a:p>
        </p:txBody>
      </p:sp>
    </p:spTree>
    <p:extLst>
      <p:ext uri="{BB962C8B-B14F-4D97-AF65-F5344CB8AC3E}">
        <p14:creationId xmlns:p14="http://schemas.microsoft.com/office/powerpoint/2010/main" val="9178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2A0C0-CC31-9ACA-88DA-0B8CB2B0956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0EC4D0-6120-FA63-B25A-BCBE3D83969D}"/>
              </a:ext>
            </a:extLst>
          </p:cNvPr>
          <p:cNvSpPr>
            <a:spLocks noGrp="1"/>
          </p:cNvSpPr>
          <p:nvPr>
            <p:ph type="sldNum" sz="quarter" idx="12"/>
          </p:nvPr>
        </p:nvSpPr>
        <p:spPr/>
        <p:txBody>
          <a:bodyPr/>
          <a:lstStyle/>
          <a:p>
            <a:fld id="{04A753A1-5A52-EE45-BF65-BE8F9CC57650}" type="slidenum">
              <a:rPr lang="en-GB" smtClean="0"/>
              <a:t>7</a:t>
            </a:fld>
            <a:endParaRPr lang="en-GB"/>
          </a:p>
        </p:txBody>
      </p:sp>
      <p:grpSp>
        <p:nvGrpSpPr>
          <p:cNvPr id="37" name="Group 36">
            <a:extLst>
              <a:ext uri="{FF2B5EF4-FFF2-40B4-BE49-F238E27FC236}">
                <a16:creationId xmlns:a16="http://schemas.microsoft.com/office/drawing/2014/main" id="{86B31B30-C673-0ABE-9390-57B619D22573}"/>
              </a:ext>
            </a:extLst>
          </p:cNvPr>
          <p:cNvGrpSpPr/>
          <p:nvPr/>
        </p:nvGrpSpPr>
        <p:grpSpPr>
          <a:xfrm>
            <a:off x="88276" y="78486"/>
            <a:ext cx="2100562" cy="5477867"/>
            <a:chOff x="9484244" y="541920"/>
            <a:chExt cx="2100562" cy="5477867"/>
          </a:xfrm>
        </p:grpSpPr>
        <p:grpSp>
          <p:nvGrpSpPr>
            <p:cNvPr id="38" name="Group 37">
              <a:extLst>
                <a:ext uri="{FF2B5EF4-FFF2-40B4-BE49-F238E27FC236}">
                  <a16:creationId xmlns:a16="http://schemas.microsoft.com/office/drawing/2014/main" id="{9D3FE804-BB1C-9F14-10D5-7CD84E3BAC46}"/>
                </a:ext>
              </a:extLst>
            </p:cNvPr>
            <p:cNvGrpSpPr/>
            <p:nvPr/>
          </p:nvGrpSpPr>
          <p:grpSpPr>
            <a:xfrm>
              <a:off x="9580136" y="876300"/>
              <a:ext cx="1670926" cy="1254252"/>
              <a:chOff x="4491136" y="3269593"/>
              <a:chExt cx="1004912" cy="639239"/>
            </a:xfrm>
            <a:noFill/>
          </p:grpSpPr>
          <p:grpSp>
            <p:nvGrpSpPr>
              <p:cNvPr id="58" name="Group 57">
                <a:extLst>
                  <a:ext uri="{FF2B5EF4-FFF2-40B4-BE49-F238E27FC236}">
                    <a16:creationId xmlns:a16="http://schemas.microsoft.com/office/drawing/2014/main" id="{F1066824-23A9-21F5-2B8B-9BF1BBE86E3B}"/>
                  </a:ext>
                </a:extLst>
              </p:cNvPr>
              <p:cNvGrpSpPr/>
              <p:nvPr/>
            </p:nvGrpSpPr>
            <p:grpSpPr>
              <a:xfrm>
                <a:off x="4546902" y="3269593"/>
                <a:ext cx="881086" cy="639239"/>
                <a:chOff x="1068864" y="2112786"/>
                <a:chExt cx="2279712" cy="1574800"/>
              </a:xfrm>
              <a:grpFill/>
            </p:grpSpPr>
            <p:sp>
              <p:nvSpPr>
                <p:cNvPr id="61" name="Rounded Rectangle 43">
                  <a:extLst>
                    <a:ext uri="{FF2B5EF4-FFF2-40B4-BE49-F238E27FC236}">
                      <a16:creationId xmlns:a16="http://schemas.microsoft.com/office/drawing/2014/main" id="{645F04BC-57B2-2D25-184E-99D8C05509B1}"/>
                    </a:ext>
                  </a:extLst>
                </p:cNvPr>
                <p:cNvSpPr/>
                <p:nvPr/>
              </p:nvSpPr>
              <p:spPr>
                <a:xfrm>
                  <a:off x="1100674" y="2112786"/>
                  <a:ext cx="2247902" cy="1574800"/>
                </a:xfrm>
                <a:prstGeom prst="roundRect">
                  <a:avLst>
                    <a:gd name="adj" fmla="val 11950"/>
                  </a:avLst>
                </a:prstGeom>
                <a:solidFill>
                  <a:schemeClr val="bg2">
                    <a:lumMod val="90000"/>
                  </a:schemeClr>
                </a:solidFill>
                <a:ln w="1270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a:extLst>
                    <a:ext uri="{FF2B5EF4-FFF2-40B4-BE49-F238E27FC236}">
                      <a16:creationId xmlns:a16="http://schemas.microsoft.com/office/drawing/2014/main" id="{7D9A01AC-3B59-0E78-A9EE-D9AC26761A96}"/>
                    </a:ext>
                  </a:extLst>
                </p:cNvPr>
                <p:cNvSpPr txBox="1"/>
                <p:nvPr/>
              </p:nvSpPr>
              <p:spPr>
                <a:xfrm>
                  <a:off x="1068864" y="2343562"/>
                  <a:ext cx="2279712" cy="579652"/>
                </a:xfrm>
                <a:prstGeom prst="rect">
                  <a:avLst/>
                </a:prstGeom>
                <a:grpFill/>
              </p:spPr>
              <p:txBody>
                <a:bodyPr wrap="square" rtlCol="0">
                  <a:spAutoFit/>
                </a:bodyPr>
                <a:lstStyle/>
                <a:p>
                  <a:pPr algn="ctr"/>
                  <a:r>
                    <a:rPr lang="en-GB" sz="1200" dirty="0"/>
                    <a:t>Which temperature did you feel?</a:t>
                  </a:r>
                </a:p>
              </p:txBody>
            </p:sp>
          </p:grpSp>
          <p:sp>
            <p:nvSpPr>
              <p:cNvPr id="59" name="TextBox 58">
                <a:extLst>
                  <a:ext uri="{FF2B5EF4-FFF2-40B4-BE49-F238E27FC236}">
                    <a16:creationId xmlns:a16="http://schemas.microsoft.com/office/drawing/2014/main" id="{658501C2-8D41-A52A-7E3F-27055CAEB7A1}"/>
                  </a:ext>
                </a:extLst>
              </p:cNvPr>
              <p:cNvSpPr txBox="1"/>
              <p:nvPr/>
            </p:nvSpPr>
            <p:spPr>
              <a:xfrm>
                <a:off x="4491136" y="3723270"/>
                <a:ext cx="435615" cy="141175"/>
              </a:xfrm>
              <a:prstGeom prst="rect">
                <a:avLst/>
              </a:prstGeom>
              <a:grpFill/>
            </p:spPr>
            <p:txBody>
              <a:bodyPr wrap="square" rtlCol="0">
                <a:spAutoFit/>
              </a:bodyPr>
              <a:lstStyle/>
              <a:p>
                <a:pPr algn="ctr"/>
                <a:r>
                  <a:rPr lang="en-GB" sz="1200" dirty="0">
                    <a:solidFill>
                      <a:srgbClr val="0070C0"/>
                    </a:solidFill>
                  </a:rPr>
                  <a:t>cold</a:t>
                </a:r>
              </a:p>
            </p:txBody>
          </p:sp>
          <p:sp>
            <p:nvSpPr>
              <p:cNvPr id="60" name="TextBox 59">
                <a:extLst>
                  <a:ext uri="{FF2B5EF4-FFF2-40B4-BE49-F238E27FC236}">
                    <a16:creationId xmlns:a16="http://schemas.microsoft.com/office/drawing/2014/main" id="{DF0D79F5-8E76-3B09-33D0-EC825729427B}"/>
                  </a:ext>
                </a:extLst>
              </p:cNvPr>
              <p:cNvSpPr txBox="1"/>
              <p:nvPr/>
            </p:nvSpPr>
            <p:spPr>
              <a:xfrm>
                <a:off x="5060433" y="3720221"/>
                <a:ext cx="435615" cy="141175"/>
              </a:xfrm>
              <a:prstGeom prst="rect">
                <a:avLst/>
              </a:prstGeom>
              <a:grpFill/>
            </p:spPr>
            <p:txBody>
              <a:bodyPr wrap="square" rtlCol="0">
                <a:spAutoFit/>
              </a:bodyPr>
              <a:lstStyle/>
              <a:p>
                <a:pPr algn="ctr"/>
                <a:r>
                  <a:rPr lang="en-GB" sz="1200" dirty="0">
                    <a:solidFill>
                      <a:srgbClr val="FF0000"/>
                    </a:solidFill>
                  </a:rPr>
                  <a:t>warm</a:t>
                </a:r>
              </a:p>
            </p:txBody>
          </p:sp>
        </p:grpSp>
        <p:grpSp>
          <p:nvGrpSpPr>
            <p:cNvPr id="39" name="Group 38">
              <a:extLst>
                <a:ext uri="{FF2B5EF4-FFF2-40B4-BE49-F238E27FC236}">
                  <a16:creationId xmlns:a16="http://schemas.microsoft.com/office/drawing/2014/main" id="{D8985A6A-F974-BBA2-9020-F6F84DC65149}"/>
                </a:ext>
              </a:extLst>
            </p:cNvPr>
            <p:cNvGrpSpPr/>
            <p:nvPr/>
          </p:nvGrpSpPr>
          <p:grpSpPr>
            <a:xfrm>
              <a:off x="9567907" y="4754879"/>
              <a:ext cx="1752334" cy="1264908"/>
              <a:chOff x="5259365" y="3560382"/>
              <a:chExt cx="924013" cy="645417"/>
            </a:xfrm>
            <a:noFill/>
          </p:grpSpPr>
          <p:grpSp>
            <p:nvGrpSpPr>
              <p:cNvPr id="48" name="Group 47">
                <a:extLst>
                  <a:ext uri="{FF2B5EF4-FFF2-40B4-BE49-F238E27FC236}">
                    <a16:creationId xmlns:a16="http://schemas.microsoft.com/office/drawing/2014/main" id="{899756E4-9B53-769C-C48B-69C53603E0E3}"/>
                  </a:ext>
                </a:extLst>
              </p:cNvPr>
              <p:cNvGrpSpPr/>
              <p:nvPr/>
            </p:nvGrpSpPr>
            <p:grpSpPr>
              <a:xfrm>
                <a:off x="5259365" y="3560382"/>
                <a:ext cx="924013" cy="645417"/>
                <a:chOff x="4520160" y="3263478"/>
                <a:chExt cx="924013" cy="645417"/>
              </a:xfrm>
              <a:grpFill/>
            </p:grpSpPr>
            <p:grpSp>
              <p:nvGrpSpPr>
                <p:cNvPr id="53" name="Group 52">
                  <a:extLst>
                    <a:ext uri="{FF2B5EF4-FFF2-40B4-BE49-F238E27FC236}">
                      <a16:creationId xmlns:a16="http://schemas.microsoft.com/office/drawing/2014/main" id="{4B074C66-101D-7898-D197-14E269E13FAD}"/>
                    </a:ext>
                  </a:extLst>
                </p:cNvPr>
                <p:cNvGrpSpPr/>
                <p:nvPr/>
              </p:nvGrpSpPr>
              <p:grpSpPr>
                <a:xfrm>
                  <a:off x="4526607" y="3263478"/>
                  <a:ext cx="881086" cy="639239"/>
                  <a:chOff x="1016354" y="2097722"/>
                  <a:chExt cx="2279710" cy="1574799"/>
                </a:xfrm>
                <a:grpFill/>
              </p:grpSpPr>
              <p:sp>
                <p:nvSpPr>
                  <p:cNvPr id="56" name="Rounded Rectangle 52">
                    <a:extLst>
                      <a:ext uri="{FF2B5EF4-FFF2-40B4-BE49-F238E27FC236}">
                        <a16:creationId xmlns:a16="http://schemas.microsoft.com/office/drawing/2014/main" id="{F4987E67-D211-368D-5928-686C4B8732A9}"/>
                      </a:ext>
                    </a:extLst>
                  </p:cNvPr>
                  <p:cNvSpPr/>
                  <p:nvPr/>
                </p:nvSpPr>
                <p:spPr>
                  <a:xfrm>
                    <a:off x="1048161" y="2097722"/>
                    <a:ext cx="2247901" cy="1574799"/>
                  </a:xfrm>
                  <a:prstGeom prst="roundRect">
                    <a:avLst>
                      <a:gd name="adj" fmla="val 11950"/>
                    </a:avLst>
                  </a:prstGeom>
                  <a:solidFill>
                    <a:schemeClr val="bg2">
                      <a:lumMod val="90000"/>
                    </a:schemeClr>
                  </a:solidFill>
                  <a:ln w="1270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3B787618-2FC3-C05C-0CDF-CEA47A43F2B8}"/>
                      </a:ext>
                    </a:extLst>
                  </p:cNvPr>
                  <p:cNvSpPr txBox="1"/>
                  <p:nvPr/>
                </p:nvSpPr>
                <p:spPr>
                  <a:xfrm>
                    <a:off x="1016354" y="2254640"/>
                    <a:ext cx="2279710" cy="812454"/>
                  </a:xfrm>
                  <a:prstGeom prst="rect">
                    <a:avLst/>
                  </a:prstGeom>
                  <a:grpFill/>
                </p:spPr>
                <p:txBody>
                  <a:bodyPr wrap="square" rtlCol="0">
                    <a:spAutoFit/>
                  </a:bodyPr>
                  <a:lstStyle/>
                  <a:p>
                    <a:pPr algn="ctr"/>
                    <a:r>
                      <a:rPr lang="en-GB" sz="1200" dirty="0"/>
                      <a:t>How confident are you in your reported sensation?</a:t>
                    </a:r>
                  </a:p>
                </p:txBody>
              </p:sp>
            </p:grpSp>
            <p:sp>
              <p:nvSpPr>
                <p:cNvPr id="54" name="TextBox 53">
                  <a:extLst>
                    <a:ext uri="{FF2B5EF4-FFF2-40B4-BE49-F238E27FC236}">
                      <a16:creationId xmlns:a16="http://schemas.microsoft.com/office/drawing/2014/main" id="{1CE36EC4-923F-1F61-4C90-D3583A3BC000}"/>
                    </a:ext>
                  </a:extLst>
                </p:cNvPr>
                <p:cNvSpPr txBox="1"/>
                <p:nvPr/>
              </p:nvSpPr>
              <p:spPr>
                <a:xfrm>
                  <a:off x="4520160" y="3775956"/>
                  <a:ext cx="435615" cy="125634"/>
                </a:xfrm>
                <a:prstGeom prst="rect">
                  <a:avLst/>
                </a:prstGeom>
                <a:grpFill/>
              </p:spPr>
              <p:txBody>
                <a:bodyPr wrap="square" rtlCol="0">
                  <a:spAutoFit/>
                </a:bodyPr>
                <a:lstStyle/>
                <a:p>
                  <a:pPr algn="ctr"/>
                  <a:r>
                    <a:rPr lang="en-GB" sz="1000" dirty="0"/>
                    <a:t>Guess</a:t>
                  </a:r>
                </a:p>
              </p:txBody>
            </p:sp>
            <p:sp>
              <p:nvSpPr>
                <p:cNvPr id="55" name="TextBox 54">
                  <a:extLst>
                    <a:ext uri="{FF2B5EF4-FFF2-40B4-BE49-F238E27FC236}">
                      <a16:creationId xmlns:a16="http://schemas.microsoft.com/office/drawing/2014/main" id="{8DA41465-96E0-22B4-9566-A5329EE908D3}"/>
                    </a:ext>
                  </a:extLst>
                </p:cNvPr>
                <p:cNvSpPr txBox="1"/>
                <p:nvPr/>
              </p:nvSpPr>
              <p:spPr>
                <a:xfrm>
                  <a:off x="5008558" y="3783261"/>
                  <a:ext cx="435615" cy="125634"/>
                </a:xfrm>
                <a:prstGeom prst="rect">
                  <a:avLst/>
                </a:prstGeom>
                <a:grpFill/>
              </p:spPr>
              <p:txBody>
                <a:bodyPr wrap="square" rtlCol="0">
                  <a:spAutoFit/>
                </a:bodyPr>
                <a:lstStyle/>
                <a:p>
                  <a:pPr algn="ctr"/>
                  <a:r>
                    <a:rPr lang="en-GB" sz="1000" dirty="0"/>
                    <a:t>Certain</a:t>
                  </a:r>
                </a:p>
              </p:txBody>
            </p:sp>
          </p:grpSp>
          <p:cxnSp>
            <p:nvCxnSpPr>
              <p:cNvPr id="49" name="Straight Connector 48">
                <a:extLst>
                  <a:ext uri="{FF2B5EF4-FFF2-40B4-BE49-F238E27FC236}">
                    <a16:creationId xmlns:a16="http://schemas.microsoft.com/office/drawing/2014/main" id="{07690762-1EB6-A0D3-6092-85C2F69D401D}"/>
                  </a:ext>
                </a:extLst>
              </p:cNvPr>
              <p:cNvCxnSpPr/>
              <p:nvPr/>
            </p:nvCxnSpPr>
            <p:spPr>
              <a:xfrm>
                <a:off x="5491011" y="4071411"/>
                <a:ext cx="440543" cy="0"/>
              </a:xfrm>
              <a:prstGeom prst="line">
                <a:avLst/>
              </a:prstGeom>
              <a:grpFill/>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356528C-5749-5EFC-7530-4BDDC0B68033}"/>
                  </a:ext>
                </a:extLst>
              </p:cNvPr>
              <p:cNvCxnSpPr>
                <a:cxnSpLocks/>
              </p:cNvCxnSpPr>
              <p:nvPr/>
            </p:nvCxnSpPr>
            <p:spPr>
              <a:xfrm>
                <a:off x="5490876" y="4049311"/>
                <a:ext cx="0" cy="45686"/>
              </a:xfrm>
              <a:prstGeom prst="line">
                <a:avLst/>
              </a:prstGeom>
              <a:grpFill/>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02801F5-C089-47E6-9F11-4FEDF299F166}"/>
                  </a:ext>
                </a:extLst>
              </p:cNvPr>
              <p:cNvCxnSpPr/>
              <p:nvPr/>
            </p:nvCxnSpPr>
            <p:spPr>
              <a:xfrm>
                <a:off x="5932201" y="4057668"/>
                <a:ext cx="0" cy="28674"/>
              </a:xfrm>
              <a:prstGeom prst="line">
                <a:avLst/>
              </a:prstGeom>
              <a:grpFill/>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3F308CF-7E37-2516-9CE7-F455B7827304}"/>
                  </a:ext>
                </a:extLst>
              </p:cNvPr>
              <p:cNvCxnSpPr/>
              <p:nvPr/>
            </p:nvCxnSpPr>
            <p:spPr>
              <a:xfrm>
                <a:off x="5814727" y="4057668"/>
                <a:ext cx="0" cy="28674"/>
              </a:xfrm>
              <a:prstGeom prst="line">
                <a:avLst/>
              </a:prstGeom>
              <a:grpFill/>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0" name="TextBox 39">
              <a:extLst>
                <a:ext uri="{FF2B5EF4-FFF2-40B4-BE49-F238E27FC236}">
                  <a16:creationId xmlns:a16="http://schemas.microsoft.com/office/drawing/2014/main" id="{05706A24-0A32-EF13-1312-2F2033803699}"/>
                </a:ext>
              </a:extLst>
            </p:cNvPr>
            <p:cNvSpPr txBox="1"/>
            <p:nvPr/>
          </p:nvSpPr>
          <p:spPr>
            <a:xfrm>
              <a:off x="9840433" y="541920"/>
              <a:ext cx="1222403" cy="369332"/>
            </a:xfrm>
            <a:prstGeom prst="rect">
              <a:avLst/>
            </a:prstGeom>
            <a:noFill/>
          </p:spPr>
          <p:txBody>
            <a:bodyPr wrap="square" rtlCol="0">
              <a:spAutoFit/>
            </a:bodyPr>
            <a:lstStyle/>
            <a:p>
              <a:pPr algn="ctr"/>
              <a:r>
                <a:rPr lang="en-GB" dirty="0"/>
                <a:t>Response</a:t>
              </a:r>
            </a:p>
          </p:txBody>
        </p:sp>
        <p:sp>
          <p:nvSpPr>
            <p:cNvPr id="41" name="TextBox 40">
              <a:extLst>
                <a:ext uri="{FF2B5EF4-FFF2-40B4-BE49-F238E27FC236}">
                  <a16:creationId xmlns:a16="http://schemas.microsoft.com/office/drawing/2014/main" id="{BB7FFC2B-223B-AD85-2BD6-CB9036F22C02}"/>
                </a:ext>
              </a:extLst>
            </p:cNvPr>
            <p:cNvSpPr txBox="1"/>
            <p:nvPr/>
          </p:nvSpPr>
          <p:spPr>
            <a:xfrm>
              <a:off x="9658996" y="4348205"/>
              <a:ext cx="1735486" cy="369332"/>
            </a:xfrm>
            <a:prstGeom prst="rect">
              <a:avLst/>
            </a:prstGeom>
            <a:noFill/>
          </p:spPr>
          <p:txBody>
            <a:bodyPr wrap="square" rtlCol="0">
              <a:spAutoFit/>
            </a:bodyPr>
            <a:lstStyle/>
            <a:p>
              <a:pPr algn="ctr"/>
              <a:r>
                <a:rPr lang="en-GB" dirty="0"/>
                <a:t>Confidence </a:t>
              </a:r>
            </a:p>
          </p:txBody>
        </p:sp>
        <p:sp>
          <p:nvSpPr>
            <p:cNvPr id="42" name="TextBox 41">
              <a:extLst>
                <a:ext uri="{FF2B5EF4-FFF2-40B4-BE49-F238E27FC236}">
                  <a16:creationId xmlns:a16="http://schemas.microsoft.com/office/drawing/2014/main" id="{75EC103D-89DD-41B6-CCA9-275F89B7C807}"/>
                </a:ext>
              </a:extLst>
            </p:cNvPr>
            <p:cNvSpPr txBox="1"/>
            <p:nvPr/>
          </p:nvSpPr>
          <p:spPr>
            <a:xfrm>
              <a:off x="9484244" y="2547491"/>
              <a:ext cx="1934779" cy="369332"/>
            </a:xfrm>
            <a:prstGeom prst="rect">
              <a:avLst/>
            </a:prstGeom>
            <a:noFill/>
          </p:spPr>
          <p:txBody>
            <a:bodyPr wrap="square" rtlCol="0">
              <a:spAutoFit/>
            </a:bodyPr>
            <a:lstStyle/>
            <a:p>
              <a:pPr algn="ctr"/>
              <a:r>
                <a:rPr lang="en-GB" dirty="0"/>
                <a:t>Response time</a:t>
              </a:r>
            </a:p>
          </p:txBody>
        </p:sp>
        <p:grpSp>
          <p:nvGrpSpPr>
            <p:cNvPr id="43" name="Group 42">
              <a:extLst>
                <a:ext uri="{FF2B5EF4-FFF2-40B4-BE49-F238E27FC236}">
                  <a16:creationId xmlns:a16="http://schemas.microsoft.com/office/drawing/2014/main" id="{293100F9-A83A-9B94-4AFC-39DFC9D31450}"/>
                </a:ext>
              </a:extLst>
            </p:cNvPr>
            <p:cNvGrpSpPr/>
            <p:nvPr/>
          </p:nvGrpSpPr>
          <p:grpSpPr>
            <a:xfrm>
              <a:off x="9771551" y="2920073"/>
              <a:ext cx="1813255" cy="949479"/>
              <a:chOff x="9771551" y="2827472"/>
              <a:chExt cx="1813255" cy="949479"/>
            </a:xfrm>
          </p:grpSpPr>
          <p:pic>
            <p:nvPicPr>
              <p:cNvPr id="46" name="Picture 2" descr="Understanding safety functions: Response time">
                <a:extLst>
                  <a:ext uri="{FF2B5EF4-FFF2-40B4-BE49-F238E27FC236}">
                    <a16:creationId xmlns:a16="http://schemas.microsoft.com/office/drawing/2014/main" id="{30079FEB-A5DA-27FC-3526-902B79412FC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9771551" y="2876004"/>
                <a:ext cx="983788" cy="900947"/>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85FE502E-9E28-A4CF-97AC-4F2069582A26}"/>
                  </a:ext>
                </a:extLst>
              </p:cNvPr>
              <p:cNvSpPr/>
              <p:nvPr/>
            </p:nvSpPr>
            <p:spPr>
              <a:xfrm>
                <a:off x="10540866" y="2827472"/>
                <a:ext cx="1043940"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44" name="Straight Connector 43">
              <a:extLst>
                <a:ext uri="{FF2B5EF4-FFF2-40B4-BE49-F238E27FC236}">
                  <a16:creationId xmlns:a16="http://schemas.microsoft.com/office/drawing/2014/main" id="{49AE63C2-5F34-8286-ACA6-78C7B13C670F}"/>
                </a:ext>
              </a:extLst>
            </p:cNvPr>
            <p:cNvCxnSpPr>
              <a:cxnSpLocks/>
            </p:cNvCxnSpPr>
            <p:nvPr/>
          </p:nvCxnSpPr>
          <p:spPr>
            <a:xfrm>
              <a:off x="10621120" y="5713096"/>
              <a:ext cx="0" cy="89537"/>
            </a:xfrm>
            <a:prstGeom prst="line">
              <a:avLst/>
            </a:prstGeom>
            <a:noFill/>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14C7B79-5322-C744-ED19-856A6931897F}"/>
                </a:ext>
              </a:extLst>
            </p:cNvPr>
            <p:cNvCxnSpPr>
              <a:cxnSpLocks/>
            </p:cNvCxnSpPr>
            <p:nvPr/>
          </p:nvCxnSpPr>
          <p:spPr>
            <a:xfrm>
              <a:off x="10842675" y="5713096"/>
              <a:ext cx="0" cy="89537"/>
            </a:xfrm>
            <a:prstGeom prst="line">
              <a:avLst/>
            </a:prstGeom>
            <a:noFill/>
            <a:ln w="190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4" name="Picture 63">
            <a:extLst>
              <a:ext uri="{FF2B5EF4-FFF2-40B4-BE49-F238E27FC236}">
                <a16:creationId xmlns:a16="http://schemas.microsoft.com/office/drawing/2014/main" id="{6583F3A0-02F6-364E-9E41-D1D05A18258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632604" y="78486"/>
            <a:ext cx="2678430" cy="5664708"/>
          </a:xfrm>
          <a:prstGeom prst="rect">
            <a:avLst/>
          </a:prstGeom>
        </p:spPr>
      </p:pic>
      <p:sp>
        <p:nvSpPr>
          <p:cNvPr id="8" name="Rectangle 7">
            <a:extLst>
              <a:ext uri="{FF2B5EF4-FFF2-40B4-BE49-F238E27FC236}">
                <a16:creationId xmlns:a16="http://schemas.microsoft.com/office/drawing/2014/main" id="{0FAA5B94-C441-97A2-F66C-301A2055B6A2}"/>
              </a:ext>
            </a:extLst>
          </p:cNvPr>
          <p:cNvSpPr/>
          <p:nvPr/>
        </p:nvSpPr>
        <p:spPr>
          <a:xfrm>
            <a:off x="11176000" y="6453505"/>
            <a:ext cx="101600" cy="213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descr="A black background with a black square&#10;&#10;AI-generated content may be incorrect.">
            <a:extLst>
              <a:ext uri="{FF2B5EF4-FFF2-40B4-BE49-F238E27FC236}">
                <a16:creationId xmlns:a16="http://schemas.microsoft.com/office/drawing/2014/main" id="{0ADB4949-97EF-AA0B-629D-46CD86A21E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82585" y="6382763"/>
            <a:ext cx="1542430" cy="323118"/>
          </a:xfrm>
          <a:prstGeom prst="rect">
            <a:avLst/>
          </a:prstGeom>
        </p:spPr>
      </p:pic>
      <p:sp>
        <p:nvSpPr>
          <p:cNvPr id="10" name="TextBox 9">
            <a:extLst>
              <a:ext uri="{FF2B5EF4-FFF2-40B4-BE49-F238E27FC236}">
                <a16:creationId xmlns:a16="http://schemas.microsoft.com/office/drawing/2014/main" id="{52B43C71-5F3F-A086-3A86-28AF7E6C5911}"/>
              </a:ext>
            </a:extLst>
          </p:cNvPr>
          <p:cNvSpPr txBox="1"/>
          <p:nvPr/>
        </p:nvSpPr>
        <p:spPr>
          <a:xfrm>
            <a:off x="4533588" y="6544323"/>
            <a:ext cx="3124830" cy="276999"/>
          </a:xfrm>
          <a:prstGeom prst="rect">
            <a:avLst/>
          </a:prstGeom>
          <a:noFill/>
        </p:spPr>
        <p:txBody>
          <a:bodyPr wrap="none" rtlCol="0">
            <a:spAutoFit/>
          </a:bodyPr>
          <a:lstStyle/>
          <a:p>
            <a:pPr algn="ctr"/>
            <a:r>
              <a:rPr lang="en-GB" sz="1200" dirty="0"/>
              <a:t>Jesper F. Ehmsen - </a:t>
            </a:r>
            <a:r>
              <a:rPr lang="en-GB" sz="1200" kern="0" dirty="0">
                <a:latin typeface="Grantha Sangam MN" pitchFamily="2" charset="0"/>
                <a:ea typeface="Grantha Sangam MN" pitchFamily="2" charset="0"/>
                <a:cs typeface="Grantha Sangam MN" pitchFamily="2" charset="0"/>
              </a:rPr>
              <a:t>jesperfischer@cfin.au.dk</a:t>
            </a:r>
          </a:p>
        </p:txBody>
      </p:sp>
      <p:pic>
        <p:nvPicPr>
          <p:cNvPr id="11" name="Content Placeholder 6" descr="A black background with text and a purple and pink logo&#10;&#10;AI-generated content may be incorrect.">
            <a:extLst>
              <a:ext uri="{FF2B5EF4-FFF2-40B4-BE49-F238E27FC236}">
                <a16:creationId xmlns:a16="http://schemas.microsoft.com/office/drawing/2014/main" id="{3B79FCAA-379B-F49E-7CCC-0DB4EAA93A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692" y="6059522"/>
            <a:ext cx="1827753" cy="969601"/>
          </a:xfrm>
          <a:prstGeom prst="rect">
            <a:avLst/>
          </a:prstGeom>
        </p:spPr>
      </p:pic>
      <p:sp>
        <p:nvSpPr>
          <p:cNvPr id="2" name="TextBox 1">
            <a:extLst>
              <a:ext uri="{FF2B5EF4-FFF2-40B4-BE49-F238E27FC236}">
                <a16:creationId xmlns:a16="http://schemas.microsoft.com/office/drawing/2014/main" id="{079C437A-FAD7-4917-9A99-0CE82F871FDA}"/>
              </a:ext>
            </a:extLst>
          </p:cNvPr>
          <p:cNvSpPr txBox="1"/>
          <p:nvPr/>
        </p:nvSpPr>
        <p:spPr>
          <a:xfrm>
            <a:off x="11059160" y="28294"/>
            <a:ext cx="2235199" cy="738664"/>
          </a:xfrm>
          <a:prstGeom prst="rect">
            <a:avLst/>
          </a:prstGeom>
          <a:noFill/>
        </p:spPr>
        <p:txBody>
          <a:bodyPr wrap="square" rtlCol="0">
            <a:spAutoFit/>
          </a:bodyPr>
          <a:lstStyle/>
          <a:p>
            <a:r>
              <a:rPr lang="en-US" sz="1400" dirty="0"/>
              <a:t>HC = 75</a:t>
            </a:r>
          </a:p>
          <a:p>
            <a:r>
              <a:rPr lang="en-US" sz="1400" dirty="0"/>
              <a:t>NP = 32</a:t>
            </a:r>
            <a:br>
              <a:rPr lang="en-US" sz="1400" dirty="0"/>
            </a:br>
            <a:r>
              <a:rPr lang="en-US" sz="1400" dirty="0"/>
              <a:t>Trials = 56 (</a:t>
            </a:r>
            <a:r>
              <a:rPr lang="en-US" sz="1400" b="1" dirty="0"/>
              <a:t>8</a:t>
            </a:r>
            <a:r>
              <a:rPr lang="en-US" sz="1400" dirty="0"/>
              <a:t>)</a:t>
            </a:r>
            <a:endParaRPr lang="da-DK" sz="1400" dirty="0"/>
          </a:p>
        </p:txBody>
      </p:sp>
      <p:pic>
        <p:nvPicPr>
          <p:cNvPr id="18" name="Picture 17" descr="A diagram of a function&#10;&#10;AI-generated content may be incorrect.">
            <a:extLst>
              <a:ext uri="{FF2B5EF4-FFF2-40B4-BE49-F238E27FC236}">
                <a16:creationId xmlns:a16="http://schemas.microsoft.com/office/drawing/2014/main" id="{912DF4CE-6A00-3DF5-A8AA-6D55F00E4B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36616" y="67445"/>
            <a:ext cx="2678400" cy="5992077"/>
          </a:xfrm>
          <a:prstGeom prst="rect">
            <a:avLst/>
          </a:prstGeom>
        </p:spPr>
      </p:pic>
      <p:pic>
        <p:nvPicPr>
          <p:cNvPr id="5" name="Picture 4" descr="A diagram of a line graph&#10;&#10;AI-generated content may be incorrect.">
            <a:extLst>
              <a:ext uri="{FF2B5EF4-FFF2-40B4-BE49-F238E27FC236}">
                <a16:creationId xmlns:a16="http://schemas.microsoft.com/office/drawing/2014/main" id="{268C4290-3676-A32C-F4B9-D481A61EF798}"/>
              </a:ext>
            </a:extLst>
          </p:cNvPr>
          <p:cNvPicPr>
            <a:picLocks noChangeAspect="1"/>
          </p:cNvPicPr>
          <p:nvPr/>
        </p:nvPicPr>
        <p:blipFill>
          <a:blip r:embed="rId8" cstate="screen">
            <a:extLst>
              <a:ext uri="{28A0092B-C50C-407E-A947-70E740481C1C}">
                <a14:useLocalDpi xmlns:a14="http://schemas.microsoft.com/office/drawing/2010/main"/>
              </a:ext>
            </a:extLst>
          </a:blip>
          <a:srcRect t="-88"/>
          <a:stretch>
            <a:fillRect/>
          </a:stretch>
        </p:blipFill>
        <p:spPr>
          <a:xfrm>
            <a:off x="2636616" y="67445"/>
            <a:ext cx="2678400" cy="5992077"/>
          </a:xfrm>
          <a:prstGeom prst="rect">
            <a:avLst/>
          </a:prstGeom>
        </p:spPr>
      </p:pic>
      <p:sp>
        <p:nvSpPr>
          <p:cNvPr id="17" name="TextBox 16">
            <a:extLst>
              <a:ext uri="{FF2B5EF4-FFF2-40B4-BE49-F238E27FC236}">
                <a16:creationId xmlns:a16="http://schemas.microsoft.com/office/drawing/2014/main" id="{FD6236D6-207D-4656-C71D-B7DC21DD7065}"/>
              </a:ext>
            </a:extLst>
          </p:cNvPr>
          <p:cNvSpPr txBox="1"/>
          <p:nvPr/>
        </p:nvSpPr>
        <p:spPr>
          <a:xfrm>
            <a:off x="2754608" y="6005836"/>
            <a:ext cx="7056762" cy="461665"/>
          </a:xfrm>
          <a:prstGeom prst="rect">
            <a:avLst/>
          </a:prstGeom>
          <a:noFill/>
          <a:ln w="12700">
            <a:solidFill>
              <a:schemeClr val="tx1"/>
            </a:solidFill>
          </a:ln>
        </p:spPr>
        <p:txBody>
          <a:bodyPr wrap="square">
            <a:spAutoFit/>
          </a:bodyPr>
          <a:lstStyle/>
          <a:p>
            <a:pPr>
              <a:buNone/>
            </a:pPr>
            <a:r>
              <a:rPr lang="en-US" sz="1200" dirty="0">
                <a:effectLst/>
              </a:rPr>
              <a:t>Ehmsen, J. F et al. (2025). </a:t>
            </a:r>
            <a:r>
              <a:rPr lang="en-US" sz="1200" i="1" dirty="0">
                <a:effectLst/>
              </a:rPr>
              <a:t>Modelling perceptual uncertainty in a </a:t>
            </a:r>
            <a:r>
              <a:rPr lang="en-US" sz="1200" i="1" dirty="0" err="1">
                <a:effectLst/>
              </a:rPr>
              <a:t>thermosensory</a:t>
            </a:r>
            <a:r>
              <a:rPr lang="en-US" sz="1200" i="1" dirty="0">
                <a:effectLst/>
              </a:rPr>
              <a:t> illusion across the lifespan.</a:t>
            </a:r>
            <a:r>
              <a:rPr lang="en-US" sz="1200" dirty="0"/>
              <a:t> </a:t>
            </a:r>
            <a:r>
              <a:rPr lang="en-US" sz="1200" dirty="0" err="1">
                <a:effectLst/>
              </a:rPr>
              <a:t>bioRxiv</a:t>
            </a:r>
            <a:r>
              <a:rPr lang="en-US" sz="1200" dirty="0">
                <a:effectLst/>
              </a:rPr>
              <a:t>. </a:t>
            </a:r>
          </a:p>
        </p:txBody>
      </p:sp>
      <p:pic>
        <p:nvPicPr>
          <p:cNvPr id="3" name="Picture 2" descr="A graph of a log response&#10;&#10;AI-generated content may be incorrect.">
            <a:extLst>
              <a:ext uri="{FF2B5EF4-FFF2-40B4-BE49-F238E27FC236}">
                <a16:creationId xmlns:a16="http://schemas.microsoft.com/office/drawing/2014/main" id="{0430617F-468E-E543-680E-3F88CFD35BA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881012" y="67445"/>
            <a:ext cx="3024000" cy="5818021"/>
          </a:xfrm>
          <a:prstGeom prst="rect">
            <a:avLst/>
          </a:prstGeom>
        </p:spPr>
      </p:pic>
      <p:pic>
        <p:nvPicPr>
          <p:cNvPr id="6" name="Picture 5" descr="A screenshot of a graph&#10;&#10;AI-generated content may be incorrect.">
            <a:extLst>
              <a:ext uri="{FF2B5EF4-FFF2-40B4-BE49-F238E27FC236}">
                <a16:creationId xmlns:a16="http://schemas.microsoft.com/office/drawing/2014/main" id="{BE7260B0-B95B-A176-386D-05F64504B8BC}"/>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5956070" y="78486"/>
            <a:ext cx="3060000" cy="5815320"/>
          </a:xfrm>
          <a:prstGeom prst="rect">
            <a:avLst/>
          </a:prstGeom>
        </p:spPr>
      </p:pic>
      <p:pic>
        <p:nvPicPr>
          <p:cNvPr id="7" name="Picture 6" descr="A group of graphs showing different sizes of data&#10;&#10;AI-generated content may be incorrect.">
            <a:extLst>
              <a:ext uri="{FF2B5EF4-FFF2-40B4-BE49-F238E27FC236}">
                <a16:creationId xmlns:a16="http://schemas.microsoft.com/office/drawing/2014/main" id="{77C91AD5-D885-C68B-C027-0DBA5A495792}"/>
              </a:ext>
            </a:extLst>
          </p:cNvPr>
          <p:cNvPicPr>
            <a:picLocks noChangeAspect="1"/>
          </p:cNvPicPr>
          <p:nvPr/>
        </p:nvPicPr>
        <p:blipFill>
          <a:blip r:embed="rId11" cstate="screen">
            <a:extLst>
              <a:ext uri="{28A0092B-C50C-407E-A947-70E740481C1C}">
                <a14:useLocalDpi xmlns:a14="http://schemas.microsoft.com/office/drawing/2010/main"/>
              </a:ext>
            </a:extLst>
          </a:blip>
          <a:srcRect t="-738"/>
          <a:stretch>
            <a:fillRect/>
          </a:stretch>
        </p:blipFill>
        <p:spPr>
          <a:xfrm>
            <a:off x="6013048" y="59106"/>
            <a:ext cx="2935837" cy="5692756"/>
          </a:xfrm>
          <a:prstGeom prst="rect">
            <a:avLst/>
          </a:prstGeom>
        </p:spPr>
      </p:pic>
      <p:pic>
        <p:nvPicPr>
          <p:cNvPr id="14" name="Picture 13" descr="A group of graphs showing different sizes of data&#10;&#10;AI-generated content may be incorrect.">
            <a:extLst>
              <a:ext uri="{FF2B5EF4-FFF2-40B4-BE49-F238E27FC236}">
                <a16:creationId xmlns:a16="http://schemas.microsoft.com/office/drawing/2014/main" id="{B79C5F7B-4456-A838-1F9E-5BC98895E27E}"/>
              </a:ext>
            </a:extLst>
          </p:cNvPr>
          <p:cNvPicPr>
            <a:picLocks noChangeAspect="1"/>
          </p:cNvPicPr>
          <p:nvPr/>
        </p:nvPicPr>
        <p:blipFill>
          <a:blip r:embed="rId12" cstate="screen">
            <a:extLst>
              <a:ext uri="{28A0092B-C50C-407E-A947-70E740481C1C}">
                <a14:useLocalDpi xmlns:a14="http://schemas.microsoft.com/office/drawing/2010/main"/>
              </a:ext>
            </a:extLst>
          </a:blip>
          <a:srcRect t="-2272"/>
          <a:stretch>
            <a:fillRect/>
          </a:stretch>
        </p:blipFill>
        <p:spPr>
          <a:xfrm>
            <a:off x="6016244" y="-33544"/>
            <a:ext cx="5015383" cy="5779416"/>
          </a:xfrm>
          <a:prstGeom prst="rect">
            <a:avLst/>
          </a:prstGeom>
        </p:spPr>
      </p:pic>
      <p:sp>
        <p:nvSpPr>
          <p:cNvPr id="15" name="Rectangle 14">
            <a:extLst>
              <a:ext uri="{FF2B5EF4-FFF2-40B4-BE49-F238E27FC236}">
                <a16:creationId xmlns:a16="http://schemas.microsoft.com/office/drawing/2014/main" id="{015BA60E-B320-00E8-85BE-6381276DAD0B}"/>
              </a:ext>
            </a:extLst>
          </p:cNvPr>
          <p:cNvSpPr/>
          <p:nvPr/>
        </p:nvSpPr>
        <p:spPr>
          <a:xfrm>
            <a:off x="2034437" y="1937938"/>
            <a:ext cx="3978611" cy="1059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ctangle 15">
            <a:extLst>
              <a:ext uri="{FF2B5EF4-FFF2-40B4-BE49-F238E27FC236}">
                <a16:creationId xmlns:a16="http://schemas.microsoft.com/office/drawing/2014/main" id="{A5B492BF-ECAF-EF86-489D-AA9F8F5C19DB}"/>
              </a:ext>
            </a:extLst>
          </p:cNvPr>
          <p:cNvSpPr/>
          <p:nvPr/>
        </p:nvSpPr>
        <p:spPr>
          <a:xfrm>
            <a:off x="1939930" y="3840566"/>
            <a:ext cx="3978611" cy="1059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3" name="Picture 62" descr="A group of graphs showing different sizes of numbers&#10;&#10;AI-generated content may be incorrect.">
            <a:extLst>
              <a:ext uri="{FF2B5EF4-FFF2-40B4-BE49-F238E27FC236}">
                <a16:creationId xmlns:a16="http://schemas.microsoft.com/office/drawing/2014/main" id="{500149D8-DBA2-CD7E-50B0-E17C3BC7926B}"/>
              </a:ext>
            </a:extLst>
          </p:cNvPr>
          <p:cNvPicPr>
            <a:picLocks noChangeAspect="1"/>
          </p:cNvPicPr>
          <p:nvPr/>
        </p:nvPicPr>
        <p:blipFill>
          <a:blip r:embed="rId13" cstate="screen">
            <a:extLst>
              <a:ext uri="{28A0092B-C50C-407E-A947-70E740481C1C}">
                <a14:useLocalDpi xmlns:a14="http://schemas.microsoft.com/office/drawing/2010/main"/>
              </a:ext>
            </a:extLst>
          </a:blip>
          <a:srcRect l="-309" t="-1650"/>
          <a:stretch>
            <a:fillRect/>
          </a:stretch>
        </p:blipFill>
        <p:spPr>
          <a:xfrm>
            <a:off x="6003708" y="1"/>
            <a:ext cx="5055452" cy="5744322"/>
          </a:xfrm>
          <a:prstGeom prst="rect">
            <a:avLst/>
          </a:prstGeom>
        </p:spPr>
      </p:pic>
    </p:spTree>
    <p:extLst>
      <p:ext uri="{BB962C8B-B14F-4D97-AF65-F5344CB8AC3E}">
        <p14:creationId xmlns:p14="http://schemas.microsoft.com/office/powerpoint/2010/main" val="33812207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down)">
                                      <p:cBhvr>
                                        <p:cTn id="2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BC48-C20F-DF58-3333-186AE1725321}"/>
              </a:ext>
            </a:extLst>
          </p:cNvPr>
          <p:cNvSpPr>
            <a:spLocks noGrp="1"/>
          </p:cNvSpPr>
          <p:nvPr>
            <p:ph type="title"/>
          </p:nvPr>
        </p:nvSpPr>
        <p:spPr/>
        <p:txBody>
          <a:bodyPr/>
          <a:lstStyle/>
          <a:p>
            <a:r>
              <a:rPr lang="en-US" dirty="0"/>
              <a:t>Summary</a:t>
            </a:r>
            <a:endParaRPr lang="da-DK" dirty="0"/>
          </a:p>
        </p:txBody>
      </p:sp>
      <p:sp>
        <p:nvSpPr>
          <p:cNvPr id="3" name="Content Placeholder 2">
            <a:extLst>
              <a:ext uri="{FF2B5EF4-FFF2-40B4-BE49-F238E27FC236}">
                <a16:creationId xmlns:a16="http://schemas.microsoft.com/office/drawing/2014/main" id="{670059C9-E9E5-D467-66B9-830FC9A3B087}"/>
              </a:ext>
            </a:extLst>
          </p:cNvPr>
          <p:cNvSpPr>
            <a:spLocks noGrp="1"/>
          </p:cNvSpPr>
          <p:nvPr>
            <p:ph idx="1"/>
          </p:nvPr>
        </p:nvSpPr>
        <p:spPr/>
        <p:txBody>
          <a:bodyPr/>
          <a:lstStyle/>
          <a:p>
            <a:r>
              <a:rPr lang="en-US" dirty="0"/>
              <a:t>Healthy controls: behave like unsure perceivers when reporting PHS.</a:t>
            </a:r>
          </a:p>
          <a:p>
            <a:endParaRPr lang="en-US" dirty="0"/>
          </a:p>
          <a:p>
            <a:r>
              <a:rPr lang="en-US" dirty="0"/>
              <a:t>Age: increases PHS threshold, response time, and reduces confidence.</a:t>
            </a:r>
          </a:p>
          <a:p>
            <a:endParaRPr lang="en-US" dirty="0"/>
          </a:p>
          <a:p>
            <a:r>
              <a:rPr lang="en-US" dirty="0"/>
              <a:t>Neuropathic pain patients: higher PHS threshold, but normal response times and confidence.</a:t>
            </a:r>
            <a:endParaRPr lang="da-DK" dirty="0"/>
          </a:p>
        </p:txBody>
      </p:sp>
      <p:sp>
        <p:nvSpPr>
          <p:cNvPr id="7" name="TextBox 6">
            <a:extLst>
              <a:ext uri="{FF2B5EF4-FFF2-40B4-BE49-F238E27FC236}">
                <a16:creationId xmlns:a16="http://schemas.microsoft.com/office/drawing/2014/main" id="{EDA7D0FA-8FC9-7626-196D-FB7AFB9B71AD}"/>
              </a:ext>
            </a:extLst>
          </p:cNvPr>
          <p:cNvSpPr txBox="1"/>
          <p:nvPr/>
        </p:nvSpPr>
        <p:spPr>
          <a:xfrm>
            <a:off x="4533588" y="6544323"/>
            <a:ext cx="3124830" cy="276999"/>
          </a:xfrm>
          <a:prstGeom prst="rect">
            <a:avLst/>
          </a:prstGeom>
          <a:noFill/>
        </p:spPr>
        <p:txBody>
          <a:bodyPr wrap="none" rtlCol="0">
            <a:spAutoFit/>
          </a:bodyPr>
          <a:lstStyle/>
          <a:p>
            <a:pPr algn="ctr"/>
            <a:r>
              <a:rPr lang="en-GB" sz="1200" dirty="0"/>
              <a:t>Jesper F. Ehmsen - </a:t>
            </a:r>
            <a:r>
              <a:rPr lang="en-GB" sz="1200" kern="0" dirty="0">
                <a:latin typeface="Grantha Sangam MN" pitchFamily="2" charset="0"/>
                <a:ea typeface="Grantha Sangam MN" pitchFamily="2" charset="0"/>
                <a:cs typeface="Grantha Sangam MN" pitchFamily="2" charset="0"/>
              </a:rPr>
              <a:t>jesperfischer@cfin.au.dk</a:t>
            </a:r>
          </a:p>
        </p:txBody>
      </p:sp>
      <p:pic>
        <p:nvPicPr>
          <p:cNvPr id="8" name="Content Placeholder 6" descr="A black background with text and a purple and pink logo&#10;&#10;AI-generated content may be incorrect.">
            <a:extLst>
              <a:ext uri="{FF2B5EF4-FFF2-40B4-BE49-F238E27FC236}">
                <a16:creationId xmlns:a16="http://schemas.microsoft.com/office/drawing/2014/main" id="{ABB3FDD6-B1B8-E3F7-36C2-0F8AD01295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92" y="6059522"/>
            <a:ext cx="1827753" cy="969601"/>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60A27512-B84F-EE2E-A631-05E0B3A59E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82585" y="6382763"/>
            <a:ext cx="1542430" cy="323118"/>
          </a:xfrm>
          <a:prstGeom prst="rect">
            <a:avLst/>
          </a:prstGeom>
        </p:spPr>
      </p:pic>
    </p:spTree>
    <p:extLst>
      <p:ext uri="{BB962C8B-B14F-4D97-AF65-F5344CB8AC3E}">
        <p14:creationId xmlns:p14="http://schemas.microsoft.com/office/powerpoint/2010/main" val="13633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A7AF-0A3C-5953-AFA9-2F392A24DB32}"/>
              </a:ext>
            </a:extLst>
          </p:cNvPr>
          <p:cNvSpPr>
            <a:spLocks noGrp="1"/>
          </p:cNvSpPr>
          <p:nvPr>
            <p:ph type="title"/>
          </p:nvPr>
        </p:nvSpPr>
        <p:spPr/>
        <p:txBody>
          <a:bodyPr/>
          <a:lstStyle/>
          <a:p>
            <a:r>
              <a:rPr lang="en-US" dirty="0"/>
              <a:t>Thank you</a:t>
            </a:r>
            <a:endParaRPr lang="da-DK" dirty="0"/>
          </a:p>
        </p:txBody>
      </p:sp>
      <p:pic>
        <p:nvPicPr>
          <p:cNvPr id="6" name="Content Placeholder 5" descr="A group of people posing for a photo&#10;&#10;AI-generated content may be incorrect.">
            <a:extLst>
              <a:ext uri="{FF2B5EF4-FFF2-40B4-BE49-F238E27FC236}">
                <a16:creationId xmlns:a16="http://schemas.microsoft.com/office/drawing/2014/main" id="{51675522-76D4-2409-3368-9D55F6F3D37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757085" y="1372128"/>
            <a:ext cx="4066115" cy="4444741"/>
          </a:xfrm>
        </p:spPr>
      </p:pic>
      <p:sp>
        <p:nvSpPr>
          <p:cNvPr id="7" name="TextBox 6">
            <a:extLst>
              <a:ext uri="{FF2B5EF4-FFF2-40B4-BE49-F238E27FC236}">
                <a16:creationId xmlns:a16="http://schemas.microsoft.com/office/drawing/2014/main" id="{0BC6782E-F1F3-3E19-0A5E-07E52C62CFC6}"/>
              </a:ext>
            </a:extLst>
          </p:cNvPr>
          <p:cNvSpPr txBox="1"/>
          <p:nvPr/>
        </p:nvSpPr>
        <p:spPr>
          <a:xfrm>
            <a:off x="8073573" y="1322343"/>
            <a:ext cx="3569787" cy="2431435"/>
          </a:xfrm>
          <a:prstGeom prst="rect">
            <a:avLst/>
          </a:prstGeom>
          <a:noFill/>
        </p:spPr>
        <p:txBody>
          <a:bodyPr wrap="square" rtlCol="0">
            <a:spAutoFit/>
          </a:bodyPr>
          <a:lstStyle/>
          <a:p>
            <a:pPr>
              <a:lnSpc>
                <a:spcPct val="100000"/>
              </a:lnSpc>
            </a:pPr>
            <a:r>
              <a:rPr lang="en-GB" sz="2400" dirty="0">
                <a:latin typeface="Aptos" panose="020B0004020202020204" pitchFamily="34" charset="0"/>
              </a:rPr>
              <a:t>Body Pain Perception Lab</a:t>
            </a:r>
          </a:p>
          <a:p>
            <a:pPr>
              <a:lnSpc>
                <a:spcPct val="100000"/>
              </a:lnSpc>
            </a:pPr>
            <a:endParaRPr lang="en-GB" sz="1600" b="1" dirty="0">
              <a:latin typeface="Seaford" pitchFamily="2" charset="0"/>
            </a:endParaRPr>
          </a:p>
          <a:p>
            <a:pPr>
              <a:lnSpc>
                <a:spcPct val="100000"/>
              </a:lnSpc>
            </a:pPr>
            <a:r>
              <a:rPr lang="en-GB" sz="1600" dirty="0">
                <a:latin typeface="Seaford" pitchFamily="2" charset="0"/>
              </a:rPr>
              <a:t>Alexandra G. Mitchell</a:t>
            </a:r>
          </a:p>
          <a:p>
            <a:r>
              <a:rPr lang="en-GB" sz="1600" dirty="0">
                <a:latin typeface="Seaford" pitchFamily="2" charset="0"/>
              </a:rPr>
              <a:t>Arthur S. Courtin</a:t>
            </a:r>
          </a:p>
          <a:p>
            <a:pPr>
              <a:lnSpc>
                <a:spcPct val="100000"/>
              </a:lnSpc>
            </a:pPr>
            <a:r>
              <a:rPr lang="en-GB" sz="1600" dirty="0">
                <a:latin typeface="Seaford" pitchFamily="2" charset="0"/>
              </a:rPr>
              <a:t>Rebecca Astrid Böhme</a:t>
            </a:r>
          </a:p>
          <a:p>
            <a:r>
              <a:rPr lang="en-GB" sz="1600" dirty="0">
                <a:latin typeface="Seaford" pitchFamily="2" charset="0"/>
              </a:rPr>
              <a:t>Francesca Fardo</a:t>
            </a:r>
          </a:p>
          <a:p>
            <a:pPr>
              <a:lnSpc>
                <a:spcPct val="100000"/>
              </a:lnSpc>
            </a:pPr>
            <a:r>
              <a:rPr lang="en-GB" sz="1600" dirty="0">
                <a:latin typeface="Seaford" pitchFamily="2" charset="0"/>
              </a:rPr>
              <a:t>Kora Montemagno</a:t>
            </a:r>
          </a:p>
          <a:p>
            <a:r>
              <a:rPr lang="en-GB" sz="1600" dirty="0">
                <a:latin typeface="Seaford" pitchFamily="2" charset="0"/>
              </a:rPr>
              <a:t>Camilla Eva Krænge</a:t>
            </a:r>
          </a:p>
          <a:p>
            <a:endParaRPr lang="en-GB" sz="1600" dirty="0">
              <a:latin typeface="Seaford" pitchFamily="2" charset="0"/>
            </a:endParaRPr>
          </a:p>
        </p:txBody>
      </p:sp>
      <p:pic>
        <p:nvPicPr>
          <p:cNvPr id="8" name="Picture 7" descr="A black background with a black square&#10;&#10;AI-generated content may be incorrect.">
            <a:extLst>
              <a:ext uri="{FF2B5EF4-FFF2-40B4-BE49-F238E27FC236}">
                <a16:creationId xmlns:a16="http://schemas.microsoft.com/office/drawing/2014/main" id="{D08B0DEB-B7A5-81AE-981B-FCB765CD07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82585" y="6382763"/>
            <a:ext cx="1542430" cy="323118"/>
          </a:xfrm>
          <a:prstGeom prst="rect">
            <a:avLst/>
          </a:prstGeom>
        </p:spPr>
      </p:pic>
      <p:sp>
        <p:nvSpPr>
          <p:cNvPr id="9" name="TextBox 8">
            <a:extLst>
              <a:ext uri="{FF2B5EF4-FFF2-40B4-BE49-F238E27FC236}">
                <a16:creationId xmlns:a16="http://schemas.microsoft.com/office/drawing/2014/main" id="{AF2628E7-EC07-79B6-9EB7-B9590D75612C}"/>
              </a:ext>
            </a:extLst>
          </p:cNvPr>
          <p:cNvSpPr txBox="1"/>
          <p:nvPr/>
        </p:nvSpPr>
        <p:spPr>
          <a:xfrm>
            <a:off x="4533588" y="6544323"/>
            <a:ext cx="3124830" cy="276999"/>
          </a:xfrm>
          <a:prstGeom prst="rect">
            <a:avLst/>
          </a:prstGeom>
          <a:noFill/>
        </p:spPr>
        <p:txBody>
          <a:bodyPr wrap="none" rtlCol="0">
            <a:spAutoFit/>
          </a:bodyPr>
          <a:lstStyle/>
          <a:p>
            <a:pPr algn="ctr"/>
            <a:r>
              <a:rPr lang="en-GB" sz="1200" dirty="0"/>
              <a:t>Jesper F. Ehmsen - </a:t>
            </a:r>
            <a:r>
              <a:rPr lang="en-GB" sz="1200" kern="0" dirty="0">
                <a:latin typeface="Grantha Sangam MN" pitchFamily="2" charset="0"/>
                <a:ea typeface="Grantha Sangam MN" pitchFamily="2" charset="0"/>
                <a:cs typeface="Grantha Sangam MN" pitchFamily="2" charset="0"/>
              </a:rPr>
              <a:t>jesperfischer@cfin.au.dk</a:t>
            </a:r>
          </a:p>
        </p:txBody>
      </p:sp>
      <p:pic>
        <p:nvPicPr>
          <p:cNvPr id="10" name="Content Placeholder 6" descr="A black background with text and a purple and pink logo&#10;&#10;AI-generated content may be incorrect.">
            <a:extLst>
              <a:ext uri="{FF2B5EF4-FFF2-40B4-BE49-F238E27FC236}">
                <a16:creationId xmlns:a16="http://schemas.microsoft.com/office/drawing/2014/main" id="{83F88403-8452-0EC0-5EC8-BE3BC6E619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692" y="6059522"/>
            <a:ext cx="1827753" cy="969601"/>
          </a:xfrm>
          <a:prstGeom prst="rect">
            <a:avLst/>
          </a:prstGeom>
        </p:spPr>
      </p:pic>
    </p:spTree>
    <p:extLst>
      <p:ext uri="{BB962C8B-B14F-4D97-AF65-F5344CB8AC3E}">
        <p14:creationId xmlns:p14="http://schemas.microsoft.com/office/powerpoint/2010/main" val="406975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2FC50-C2AB-E6F1-998D-61519715C8DA}"/>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1D74BAB1-1527-CCD9-4E14-528FA6EFF177}"/>
              </a:ext>
            </a:extLst>
          </p:cNvPr>
          <p:cNvPicPr>
            <a:picLocks noChangeAspect="1"/>
          </p:cNvPicPr>
          <p:nvPr/>
        </p:nvPicPr>
        <p:blipFill>
          <a:blip r:embed="rId3" cstate="screen">
            <a:extLst>
              <a:ext uri="{28A0092B-C50C-407E-A947-70E740481C1C}">
                <a14:useLocalDpi xmlns:a14="http://schemas.microsoft.com/office/drawing/2010/main"/>
              </a:ext>
            </a:extLst>
          </a:blip>
          <a:srcRect l="-130"/>
          <a:stretch>
            <a:fillRect/>
          </a:stretch>
        </p:blipFill>
        <p:spPr>
          <a:xfrm>
            <a:off x="-1" y="1747522"/>
            <a:ext cx="6704175" cy="4680000"/>
          </a:xfrm>
          <a:prstGeom prst="rect">
            <a:avLst/>
          </a:prstGeom>
        </p:spPr>
      </p:pic>
      <p:sp>
        <p:nvSpPr>
          <p:cNvPr id="4" name="Slide Number Placeholder 3">
            <a:extLst>
              <a:ext uri="{FF2B5EF4-FFF2-40B4-BE49-F238E27FC236}">
                <a16:creationId xmlns:a16="http://schemas.microsoft.com/office/drawing/2014/main" id="{727F0160-802C-BA68-9524-AD676EF830F8}"/>
              </a:ext>
            </a:extLst>
          </p:cNvPr>
          <p:cNvSpPr>
            <a:spLocks noGrp="1"/>
          </p:cNvSpPr>
          <p:nvPr>
            <p:ph type="sldNum" sz="quarter" idx="12"/>
          </p:nvPr>
        </p:nvSpPr>
        <p:spPr/>
        <p:txBody>
          <a:bodyPr/>
          <a:lstStyle/>
          <a:p>
            <a:fld id="{04A753A1-5A52-EE45-BF65-BE8F9CC57650}" type="slidenum">
              <a:rPr lang="en-GB" smtClean="0"/>
              <a:t>10</a:t>
            </a:fld>
            <a:endParaRPr lang="en-GB"/>
          </a:p>
        </p:txBody>
      </p:sp>
      <p:pic>
        <p:nvPicPr>
          <p:cNvPr id="5" name="Picture 4" descr="A black background with a black square&#10;&#10;AI-generated content may be incorrect.">
            <a:extLst>
              <a:ext uri="{FF2B5EF4-FFF2-40B4-BE49-F238E27FC236}">
                <a16:creationId xmlns:a16="http://schemas.microsoft.com/office/drawing/2014/main" id="{E89AC109-9392-4F64-451F-6A7503E328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82585" y="6382763"/>
            <a:ext cx="1542430" cy="323118"/>
          </a:xfrm>
          <a:prstGeom prst="rect">
            <a:avLst/>
          </a:prstGeom>
        </p:spPr>
      </p:pic>
      <p:sp>
        <p:nvSpPr>
          <p:cNvPr id="6" name="TextBox 5">
            <a:extLst>
              <a:ext uri="{FF2B5EF4-FFF2-40B4-BE49-F238E27FC236}">
                <a16:creationId xmlns:a16="http://schemas.microsoft.com/office/drawing/2014/main" id="{B6907388-C8C6-DBC7-D743-7A64F41B1D05}"/>
              </a:ext>
            </a:extLst>
          </p:cNvPr>
          <p:cNvSpPr txBox="1"/>
          <p:nvPr/>
        </p:nvSpPr>
        <p:spPr>
          <a:xfrm>
            <a:off x="4533588" y="6544323"/>
            <a:ext cx="3124830" cy="276999"/>
          </a:xfrm>
          <a:prstGeom prst="rect">
            <a:avLst/>
          </a:prstGeom>
          <a:noFill/>
        </p:spPr>
        <p:txBody>
          <a:bodyPr wrap="none" rtlCol="0">
            <a:spAutoFit/>
          </a:bodyPr>
          <a:lstStyle/>
          <a:p>
            <a:pPr algn="ctr"/>
            <a:r>
              <a:rPr lang="en-GB" sz="1200" dirty="0"/>
              <a:t>Jesper F. Ehmsen - </a:t>
            </a:r>
            <a:r>
              <a:rPr lang="en-GB" sz="1200" kern="0" dirty="0">
                <a:latin typeface="Grantha Sangam MN" pitchFamily="2" charset="0"/>
                <a:ea typeface="Grantha Sangam MN" pitchFamily="2" charset="0"/>
                <a:cs typeface="Grantha Sangam MN" pitchFamily="2" charset="0"/>
              </a:rPr>
              <a:t>jesperfischer@cfin.au.dk</a:t>
            </a:r>
          </a:p>
        </p:txBody>
      </p:sp>
      <p:pic>
        <p:nvPicPr>
          <p:cNvPr id="7" name="Content Placeholder 6" descr="A black background with text and a purple and pink logo&#10;&#10;AI-generated content may be incorrect.">
            <a:extLst>
              <a:ext uri="{FF2B5EF4-FFF2-40B4-BE49-F238E27FC236}">
                <a16:creationId xmlns:a16="http://schemas.microsoft.com/office/drawing/2014/main" id="{73F83B7C-1E7B-5301-D5F3-C1459610C1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692" y="6059522"/>
            <a:ext cx="1827753" cy="969601"/>
          </a:xfrm>
          <a:prstGeom prst="rect">
            <a:avLst/>
          </a:prstGeom>
        </p:spPr>
      </p:pic>
      <p:grpSp>
        <p:nvGrpSpPr>
          <p:cNvPr id="43" name="Group 42">
            <a:extLst>
              <a:ext uri="{FF2B5EF4-FFF2-40B4-BE49-F238E27FC236}">
                <a16:creationId xmlns:a16="http://schemas.microsoft.com/office/drawing/2014/main" id="{B3251B9B-CDEB-BF85-C3C0-74938FFF4A9B}"/>
              </a:ext>
            </a:extLst>
          </p:cNvPr>
          <p:cNvGrpSpPr/>
          <p:nvPr/>
        </p:nvGrpSpPr>
        <p:grpSpPr>
          <a:xfrm>
            <a:off x="25963" y="-6413"/>
            <a:ext cx="3223746" cy="1690967"/>
            <a:chOff x="25963" y="-6413"/>
            <a:chExt cx="3223746" cy="1690967"/>
          </a:xfrm>
          <a:effectLst>
            <a:outerShdw blurRad="50800" dist="38100" dir="2700000" algn="tl" rotWithShape="0">
              <a:prstClr val="black">
                <a:alpha val="40000"/>
              </a:prstClr>
            </a:outerShdw>
          </a:effectLst>
        </p:grpSpPr>
        <p:grpSp>
          <p:nvGrpSpPr>
            <p:cNvPr id="8" name="Group 7">
              <a:extLst>
                <a:ext uri="{FF2B5EF4-FFF2-40B4-BE49-F238E27FC236}">
                  <a16:creationId xmlns:a16="http://schemas.microsoft.com/office/drawing/2014/main" id="{A8DB8CFF-5B2F-D60C-6525-2D94E4BBBCDA}"/>
                </a:ext>
              </a:extLst>
            </p:cNvPr>
            <p:cNvGrpSpPr/>
            <p:nvPr/>
          </p:nvGrpSpPr>
          <p:grpSpPr>
            <a:xfrm>
              <a:off x="25963" y="-6413"/>
              <a:ext cx="3223746" cy="1690967"/>
              <a:chOff x="3118994" y="2637964"/>
              <a:chExt cx="3223746" cy="1690967"/>
            </a:xfrm>
            <a:noFill/>
          </p:grpSpPr>
          <p:grpSp>
            <p:nvGrpSpPr>
              <p:cNvPr id="9" name="Group 8">
                <a:extLst>
                  <a:ext uri="{FF2B5EF4-FFF2-40B4-BE49-F238E27FC236}">
                    <a16:creationId xmlns:a16="http://schemas.microsoft.com/office/drawing/2014/main" id="{CF9A6612-4A4B-39D5-1718-23CE88A79272}"/>
                  </a:ext>
                </a:extLst>
              </p:cNvPr>
              <p:cNvGrpSpPr/>
              <p:nvPr/>
            </p:nvGrpSpPr>
            <p:grpSpPr>
              <a:xfrm>
                <a:off x="3118994" y="2824398"/>
                <a:ext cx="881086" cy="639239"/>
                <a:chOff x="1200089" y="2078037"/>
                <a:chExt cx="2279711" cy="1574800"/>
              </a:xfrm>
              <a:grpFill/>
            </p:grpSpPr>
            <p:sp>
              <p:nvSpPr>
                <p:cNvPr id="35" name="Rounded Rectangle 37">
                  <a:extLst>
                    <a:ext uri="{FF2B5EF4-FFF2-40B4-BE49-F238E27FC236}">
                      <a16:creationId xmlns:a16="http://schemas.microsoft.com/office/drawing/2014/main" id="{A79BDD7C-EC70-E1FF-E0F5-B5CB49D99D0E}"/>
                    </a:ext>
                  </a:extLst>
                </p:cNvPr>
                <p:cNvSpPr/>
                <p:nvPr/>
              </p:nvSpPr>
              <p:spPr>
                <a:xfrm>
                  <a:off x="1231898" y="2078037"/>
                  <a:ext cx="2247902" cy="1574800"/>
                </a:xfrm>
                <a:prstGeom prst="roundRect">
                  <a:avLst>
                    <a:gd name="adj" fmla="val 11950"/>
                  </a:avLst>
                </a:prstGeom>
                <a:solidFill>
                  <a:schemeClr val="bg2">
                    <a:lumMod val="90000"/>
                  </a:schemeClr>
                </a:solidFill>
                <a:ln w="12700">
                  <a:solidFill>
                    <a:srgbClr val="FC6A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36" name="TextBox 35">
                  <a:extLst>
                    <a:ext uri="{FF2B5EF4-FFF2-40B4-BE49-F238E27FC236}">
                      <a16:creationId xmlns:a16="http://schemas.microsoft.com/office/drawing/2014/main" id="{CECB47F8-80B4-09B8-BE2C-98BAA1944C58}"/>
                    </a:ext>
                  </a:extLst>
                </p:cNvPr>
                <p:cNvSpPr txBox="1"/>
                <p:nvPr/>
              </p:nvSpPr>
              <p:spPr>
                <a:xfrm>
                  <a:off x="1200089" y="2550165"/>
                  <a:ext cx="2279711" cy="606579"/>
                </a:xfrm>
                <a:prstGeom prst="rect">
                  <a:avLst/>
                </a:prstGeom>
                <a:grpFill/>
              </p:spPr>
              <p:txBody>
                <a:bodyPr wrap="square" rtlCol="0">
                  <a:spAutoFit/>
                </a:bodyPr>
                <a:lstStyle/>
                <a:p>
                  <a:pPr algn="ctr"/>
                  <a:r>
                    <a:rPr lang="en-GB" sz="1000" dirty="0"/>
                    <a:t>+</a:t>
                  </a:r>
                </a:p>
              </p:txBody>
            </p:sp>
          </p:grpSp>
          <p:grpSp>
            <p:nvGrpSpPr>
              <p:cNvPr id="10" name="Group 9">
                <a:extLst>
                  <a:ext uri="{FF2B5EF4-FFF2-40B4-BE49-F238E27FC236}">
                    <a16:creationId xmlns:a16="http://schemas.microsoft.com/office/drawing/2014/main" id="{0E7D14BA-0DBA-3931-D1CB-0D9E506BCE2A}"/>
                  </a:ext>
                </a:extLst>
              </p:cNvPr>
              <p:cNvGrpSpPr/>
              <p:nvPr/>
            </p:nvGrpSpPr>
            <p:grpSpPr>
              <a:xfrm>
                <a:off x="3888692" y="3058662"/>
                <a:ext cx="881086" cy="639239"/>
                <a:chOff x="1117564" y="2067513"/>
                <a:chExt cx="2279713" cy="1574800"/>
              </a:xfrm>
              <a:grpFill/>
            </p:grpSpPr>
            <p:sp>
              <p:nvSpPr>
                <p:cNvPr id="33" name="Rounded Rectangle 40">
                  <a:extLst>
                    <a:ext uri="{FF2B5EF4-FFF2-40B4-BE49-F238E27FC236}">
                      <a16:creationId xmlns:a16="http://schemas.microsoft.com/office/drawing/2014/main" id="{C4904700-C132-B176-8191-0CA8B9E6878E}"/>
                    </a:ext>
                  </a:extLst>
                </p:cNvPr>
                <p:cNvSpPr/>
                <p:nvPr/>
              </p:nvSpPr>
              <p:spPr>
                <a:xfrm>
                  <a:off x="1149373" y="2067513"/>
                  <a:ext cx="2247904" cy="1574800"/>
                </a:xfrm>
                <a:prstGeom prst="roundRect">
                  <a:avLst>
                    <a:gd name="adj" fmla="val 11950"/>
                  </a:avLst>
                </a:prstGeom>
                <a:solidFill>
                  <a:schemeClr val="bg2">
                    <a:lumMod val="90000"/>
                  </a:schemeClr>
                </a:solidFill>
                <a:ln w="12700">
                  <a:solidFill>
                    <a:srgbClr val="6AAE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A1EB5FC6-B1C0-3CCD-6FB8-443D6F94667B}"/>
                    </a:ext>
                  </a:extLst>
                </p:cNvPr>
                <p:cNvSpPr txBox="1"/>
                <p:nvPr/>
              </p:nvSpPr>
              <p:spPr>
                <a:xfrm>
                  <a:off x="1117564" y="2174121"/>
                  <a:ext cx="2279713" cy="1345847"/>
                </a:xfrm>
                <a:prstGeom prst="rect">
                  <a:avLst/>
                </a:prstGeom>
                <a:grpFill/>
              </p:spPr>
              <p:txBody>
                <a:bodyPr wrap="square" rtlCol="0">
                  <a:spAutoFit/>
                </a:bodyPr>
                <a:lstStyle/>
                <a:p>
                  <a:pPr algn="ctr"/>
                  <a:r>
                    <a:rPr lang="en-GB" sz="600" dirty="0"/>
                    <a:t>Press ‘up’ when you perceive a change in sensation</a:t>
                  </a:r>
                </a:p>
                <a:p>
                  <a:pPr algn="ctr"/>
                  <a:endParaRPr lang="en-GB" sz="550" dirty="0"/>
                </a:p>
                <a:p>
                  <a:pPr algn="ctr"/>
                  <a:r>
                    <a:rPr lang="en-GB" sz="600" dirty="0"/>
                    <a:t>After the tone</a:t>
                  </a:r>
                </a:p>
              </p:txBody>
            </p:sp>
          </p:grpSp>
          <p:grpSp>
            <p:nvGrpSpPr>
              <p:cNvPr id="28" name="Group 27">
                <a:extLst>
                  <a:ext uri="{FF2B5EF4-FFF2-40B4-BE49-F238E27FC236}">
                    <a16:creationId xmlns:a16="http://schemas.microsoft.com/office/drawing/2014/main" id="{EA57E6CF-D3F3-4066-CD9C-E8DDDFB4847C}"/>
                  </a:ext>
                </a:extLst>
              </p:cNvPr>
              <p:cNvGrpSpPr/>
              <p:nvPr/>
            </p:nvGrpSpPr>
            <p:grpSpPr>
              <a:xfrm>
                <a:off x="4653733" y="3316622"/>
                <a:ext cx="881086" cy="639239"/>
                <a:chOff x="1068864" y="2112786"/>
                <a:chExt cx="2279712" cy="1574800"/>
              </a:xfrm>
              <a:grpFill/>
            </p:grpSpPr>
            <p:sp>
              <p:nvSpPr>
                <p:cNvPr id="31" name="Rounded Rectangle 43">
                  <a:extLst>
                    <a:ext uri="{FF2B5EF4-FFF2-40B4-BE49-F238E27FC236}">
                      <a16:creationId xmlns:a16="http://schemas.microsoft.com/office/drawing/2014/main" id="{CF028B5F-73BE-8230-15EB-01D1B9B345D4}"/>
                    </a:ext>
                  </a:extLst>
                </p:cNvPr>
                <p:cNvSpPr/>
                <p:nvPr/>
              </p:nvSpPr>
              <p:spPr>
                <a:xfrm>
                  <a:off x="1100674" y="2112786"/>
                  <a:ext cx="2247902" cy="1574800"/>
                </a:xfrm>
                <a:prstGeom prst="roundRect">
                  <a:avLst>
                    <a:gd name="adj" fmla="val 11950"/>
                  </a:avLst>
                </a:prstGeom>
                <a:solidFill>
                  <a:schemeClr val="bg2">
                    <a:lumMod val="90000"/>
                  </a:schemeClr>
                </a:solidFill>
                <a:ln w="1270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156EF67A-C59D-0B3C-2E04-E977D01AB356}"/>
                    </a:ext>
                  </a:extLst>
                </p:cNvPr>
                <p:cNvSpPr txBox="1"/>
                <p:nvPr/>
              </p:nvSpPr>
              <p:spPr>
                <a:xfrm>
                  <a:off x="1068864" y="2230790"/>
                  <a:ext cx="2279712" cy="682402"/>
                </a:xfrm>
                <a:prstGeom prst="rect">
                  <a:avLst/>
                </a:prstGeom>
                <a:grpFill/>
              </p:spPr>
              <p:txBody>
                <a:bodyPr wrap="square" rtlCol="0">
                  <a:spAutoFit/>
                </a:bodyPr>
                <a:lstStyle/>
                <a:p>
                  <a:pPr algn="ctr"/>
                  <a:r>
                    <a:rPr lang="en-GB" sz="600" dirty="0"/>
                    <a:t>Which temperature did you feel?</a:t>
                  </a:r>
                </a:p>
              </p:txBody>
            </p:sp>
          </p:grpSp>
          <p:grpSp>
            <p:nvGrpSpPr>
              <p:cNvPr id="12" name="Group 11">
                <a:extLst>
                  <a:ext uri="{FF2B5EF4-FFF2-40B4-BE49-F238E27FC236}">
                    <a16:creationId xmlns:a16="http://schemas.microsoft.com/office/drawing/2014/main" id="{7B06313B-DCE7-8E81-0A7E-C9D777073499}"/>
                  </a:ext>
                </a:extLst>
              </p:cNvPr>
              <p:cNvGrpSpPr/>
              <p:nvPr/>
            </p:nvGrpSpPr>
            <p:grpSpPr>
              <a:xfrm>
                <a:off x="5384726" y="3571736"/>
                <a:ext cx="958014" cy="639239"/>
                <a:chOff x="5233495" y="3560383"/>
                <a:chExt cx="958014" cy="639239"/>
              </a:xfrm>
              <a:grpFill/>
            </p:grpSpPr>
            <p:grpSp>
              <p:nvGrpSpPr>
                <p:cNvPr id="18" name="Group 17">
                  <a:extLst>
                    <a:ext uri="{FF2B5EF4-FFF2-40B4-BE49-F238E27FC236}">
                      <a16:creationId xmlns:a16="http://schemas.microsoft.com/office/drawing/2014/main" id="{BBE6C192-8341-6783-48BE-8427ED48E94F}"/>
                    </a:ext>
                  </a:extLst>
                </p:cNvPr>
                <p:cNvGrpSpPr/>
                <p:nvPr/>
              </p:nvGrpSpPr>
              <p:grpSpPr>
                <a:xfrm>
                  <a:off x="5233495" y="3560383"/>
                  <a:ext cx="958014" cy="639239"/>
                  <a:chOff x="4494290" y="3263479"/>
                  <a:chExt cx="958014" cy="639239"/>
                </a:xfrm>
                <a:grpFill/>
              </p:grpSpPr>
              <p:grpSp>
                <p:nvGrpSpPr>
                  <p:cNvPr id="23" name="Group 22">
                    <a:extLst>
                      <a:ext uri="{FF2B5EF4-FFF2-40B4-BE49-F238E27FC236}">
                        <a16:creationId xmlns:a16="http://schemas.microsoft.com/office/drawing/2014/main" id="{54298E88-81C3-F2E5-45F5-58FAD8525109}"/>
                      </a:ext>
                    </a:extLst>
                  </p:cNvPr>
                  <p:cNvGrpSpPr/>
                  <p:nvPr/>
                </p:nvGrpSpPr>
                <p:grpSpPr>
                  <a:xfrm>
                    <a:off x="4538901" y="3263479"/>
                    <a:ext cx="885168" cy="639239"/>
                    <a:chOff x="1048163" y="2097724"/>
                    <a:chExt cx="2290272" cy="1574800"/>
                  </a:xfrm>
                  <a:grpFill/>
                </p:grpSpPr>
                <p:sp>
                  <p:nvSpPr>
                    <p:cNvPr id="26" name="Rounded Rectangle 52">
                      <a:extLst>
                        <a:ext uri="{FF2B5EF4-FFF2-40B4-BE49-F238E27FC236}">
                          <a16:creationId xmlns:a16="http://schemas.microsoft.com/office/drawing/2014/main" id="{82CBE5BA-64C7-B790-20DA-FD40BB4C27F0}"/>
                        </a:ext>
                      </a:extLst>
                    </p:cNvPr>
                    <p:cNvSpPr/>
                    <p:nvPr/>
                  </p:nvSpPr>
                  <p:spPr>
                    <a:xfrm>
                      <a:off x="1048163" y="2097724"/>
                      <a:ext cx="2247900" cy="1574800"/>
                    </a:xfrm>
                    <a:prstGeom prst="roundRect">
                      <a:avLst>
                        <a:gd name="adj" fmla="val 11950"/>
                      </a:avLst>
                    </a:prstGeom>
                    <a:solidFill>
                      <a:schemeClr val="bg2">
                        <a:lumMod val="90000"/>
                      </a:schemeClr>
                    </a:solidFill>
                    <a:ln w="1270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F67AF94-1ACB-231B-E6EB-B6135B1F90B6}"/>
                        </a:ext>
                      </a:extLst>
                    </p:cNvPr>
                    <p:cNvSpPr txBox="1"/>
                    <p:nvPr/>
                  </p:nvSpPr>
                  <p:spPr>
                    <a:xfrm>
                      <a:off x="1058725" y="2200604"/>
                      <a:ext cx="2279710" cy="909869"/>
                    </a:xfrm>
                    <a:prstGeom prst="rect">
                      <a:avLst/>
                    </a:prstGeom>
                    <a:grpFill/>
                  </p:spPr>
                  <p:txBody>
                    <a:bodyPr wrap="square" rtlCol="0">
                      <a:spAutoFit/>
                    </a:bodyPr>
                    <a:lstStyle/>
                    <a:p>
                      <a:pPr algn="ctr"/>
                      <a:r>
                        <a:rPr lang="en-GB" sz="600" dirty="0"/>
                        <a:t>How confident are you in your reported sensation?</a:t>
                      </a:r>
                    </a:p>
                  </p:txBody>
                </p:sp>
              </p:grpSp>
              <p:sp>
                <p:nvSpPr>
                  <p:cNvPr id="24" name="TextBox 23">
                    <a:extLst>
                      <a:ext uri="{FF2B5EF4-FFF2-40B4-BE49-F238E27FC236}">
                        <a16:creationId xmlns:a16="http://schemas.microsoft.com/office/drawing/2014/main" id="{AAA4D980-B724-58E1-DE82-401914601E3E}"/>
                      </a:ext>
                    </a:extLst>
                  </p:cNvPr>
                  <p:cNvSpPr txBox="1"/>
                  <p:nvPr/>
                </p:nvSpPr>
                <p:spPr>
                  <a:xfrm>
                    <a:off x="4494290" y="3714382"/>
                    <a:ext cx="435615" cy="169277"/>
                  </a:xfrm>
                  <a:prstGeom prst="rect">
                    <a:avLst/>
                  </a:prstGeom>
                  <a:grpFill/>
                </p:spPr>
                <p:txBody>
                  <a:bodyPr wrap="square" rtlCol="0">
                    <a:spAutoFit/>
                  </a:bodyPr>
                  <a:lstStyle/>
                  <a:p>
                    <a:pPr algn="ctr"/>
                    <a:r>
                      <a:rPr lang="en-GB" sz="500" dirty="0"/>
                      <a:t>Guess</a:t>
                    </a:r>
                  </a:p>
                </p:txBody>
              </p:sp>
              <p:sp>
                <p:nvSpPr>
                  <p:cNvPr id="25" name="TextBox 24">
                    <a:extLst>
                      <a:ext uri="{FF2B5EF4-FFF2-40B4-BE49-F238E27FC236}">
                        <a16:creationId xmlns:a16="http://schemas.microsoft.com/office/drawing/2014/main" id="{DA41FB93-A5BF-6755-90A0-D5B0ECCD37ED}"/>
                      </a:ext>
                    </a:extLst>
                  </p:cNvPr>
                  <p:cNvSpPr txBox="1"/>
                  <p:nvPr/>
                </p:nvSpPr>
                <p:spPr>
                  <a:xfrm>
                    <a:off x="5016689" y="3716240"/>
                    <a:ext cx="435615" cy="169277"/>
                  </a:xfrm>
                  <a:prstGeom prst="rect">
                    <a:avLst/>
                  </a:prstGeom>
                  <a:grpFill/>
                </p:spPr>
                <p:txBody>
                  <a:bodyPr wrap="square" rtlCol="0">
                    <a:spAutoFit/>
                  </a:bodyPr>
                  <a:lstStyle/>
                  <a:p>
                    <a:pPr algn="ctr"/>
                    <a:r>
                      <a:rPr lang="en-GB" sz="500" dirty="0"/>
                      <a:t>Certain</a:t>
                    </a:r>
                  </a:p>
                </p:txBody>
              </p:sp>
            </p:grpSp>
            <p:cxnSp>
              <p:nvCxnSpPr>
                <p:cNvPr id="19" name="Straight Connector 18">
                  <a:extLst>
                    <a:ext uri="{FF2B5EF4-FFF2-40B4-BE49-F238E27FC236}">
                      <a16:creationId xmlns:a16="http://schemas.microsoft.com/office/drawing/2014/main" id="{376B8631-0969-5F60-8749-5C49F7FA6033}"/>
                    </a:ext>
                  </a:extLst>
                </p:cNvPr>
                <p:cNvCxnSpPr>
                  <a:cxnSpLocks/>
                </p:cNvCxnSpPr>
                <p:nvPr/>
              </p:nvCxnSpPr>
              <p:spPr>
                <a:xfrm>
                  <a:off x="5448838" y="4022654"/>
                  <a:ext cx="537152" cy="0"/>
                </a:xfrm>
                <a:prstGeom prst="line">
                  <a:avLst/>
                </a:prstGeom>
                <a:grpFill/>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9201EB0-E9A2-C6EB-3B66-FFC0FEC5D455}"/>
                    </a:ext>
                  </a:extLst>
                </p:cNvPr>
                <p:cNvCxnSpPr/>
                <p:nvPr/>
              </p:nvCxnSpPr>
              <p:spPr>
                <a:xfrm>
                  <a:off x="5448703" y="4008911"/>
                  <a:ext cx="0" cy="28674"/>
                </a:xfrm>
                <a:prstGeom prst="line">
                  <a:avLst/>
                </a:prstGeom>
                <a:grpFill/>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783F108-8B4C-55AA-6589-9B75DA054664}"/>
                    </a:ext>
                  </a:extLst>
                </p:cNvPr>
                <p:cNvCxnSpPr/>
                <p:nvPr/>
              </p:nvCxnSpPr>
              <p:spPr>
                <a:xfrm>
                  <a:off x="5979563" y="4008911"/>
                  <a:ext cx="0" cy="28674"/>
                </a:xfrm>
                <a:prstGeom prst="line">
                  <a:avLst/>
                </a:prstGeom>
                <a:grpFill/>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F6DEA7B-FBFF-B4EB-B617-D860ABD9F3C2}"/>
                    </a:ext>
                  </a:extLst>
                </p:cNvPr>
                <p:cNvCxnSpPr/>
                <p:nvPr/>
              </p:nvCxnSpPr>
              <p:spPr>
                <a:xfrm>
                  <a:off x="5772553" y="4008911"/>
                  <a:ext cx="0" cy="28674"/>
                </a:xfrm>
                <a:prstGeom prst="line">
                  <a:avLst/>
                </a:prstGeom>
                <a:grpFill/>
                <a:ln w="127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E26A511A-87D3-4867-35E3-2B37C97B211C}"/>
                  </a:ext>
                </a:extLst>
              </p:cNvPr>
              <p:cNvCxnSpPr>
                <a:cxnSpLocks/>
              </p:cNvCxnSpPr>
              <p:nvPr/>
            </p:nvCxnSpPr>
            <p:spPr>
              <a:xfrm>
                <a:off x="3138189" y="3567693"/>
                <a:ext cx="2283890" cy="761238"/>
              </a:xfrm>
              <a:prstGeom prst="straightConnector1">
                <a:avLst/>
              </a:prstGeom>
              <a:grpFill/>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28C58A-C799-DBF8-7341-2F13DD0EDD84}"/>
                  </a:ext>
                </a:extLst>
              </p:cNvPr>
              <p:cNvSpPr txBox="1"/>
              <p:nvPr/>
            </p:nvSpPr>
            <p:spPr>
              <a:xfrm>
                <a:off x="3132205" y="2637964"/>
                <a:ext cx="861134" cy="215444"/>
              </a:xfrm>
              <a:prstGeom prst="rect">
                <a:avLst/>
              </a:prstGeom>
              <a:grpFill/>
            </p:spPr>
            <p:txBody>
              <a:bodyPr wrap="none" rtlCol="0">
                <a:spAutoFit/>
              </a:bodyPr>
              <a:lstStyle/>
              <a:p>
                <a:pPr algn="ctr"/>
                <a:r>
                  <a:rPr lang="en-GB" sz="800" dirty="0"/>
                  <a:t>Warm stimulus</a:t>
                </a:r>
              </a:p>
            </p:txBody>
          </p:sp>
          <p:sp>
            <p:nvSpPr>
              <p:cNvPr id="15" name="TextBox 14">
                <a:extLst>
                  <a:ext uri="{FF2B5EF4-FFF2-40B4-BE49-F238E27FC236}">
                    <a16:creationId xmlns:a16="http://schemas.microsoft.com/office/drawing/2014/main" id="{FC6A66D5-C490-2821-58C8-86518CC80951}"/>
                  </a:ext>
                </a:extLst>
              </p:cNvPr>
              <p:cNvSpPr txBox="1"/>
              <p:nvPr/>
            </p:nvSpPr>
            <p:spPr>
              <a:xfrm>
                <a:off x="3909681" y="2876509"/>
                <a:ext cx="852828" cy="215444"/>
              </a:xfrm>
              <a:prstGeom prst="rect">
                <a:avLst/>
              </a:prstGeom>
              <a:grpFill/>
            </p:spPr>
            <p:txBody>
              <a:bodyPr wrap="square" rtlCol="0">
                <a:spAutoFit/>
              </a:bodyPr>
              <a:lstStyle/>
              <a:p>
                <a:pPr algn="ctr"/>
                <a:r>
                  <a:rPr lang="en-GB" sz="800" dirty="0"/>
                  <a:t>Cool stimulus</a:t>
                </a:r>
              </a:p>
            </p:txBody>
          </p:sp>
          <p:sp>
            <p:nvSpPr>
              <p:cNvPr id="16" name="TextBox 15">
                <a:extLst>
                  <a:ext uri="{FF2B5EF4-FFF2-40B4-BE49-F238E27FC236}">
                    <a16:creationId xmlns:a16="http://schemas.microsoft.com/office/drawing/2014/main" id="{3F1BD393-4083-E870-C454-1790AC7A5000}"/>
                  </a:ext>
                </a:extLst>
              </p:cNvPr>
              <p:cNvSpPr txBox="1"/>
              <p:nvPr/>
            </p:nvSpPr>
            <p:spPr>
              <a:xfrm>
                <a:off x="4693164" y="3115547"/>
                <a:ext cx="853949" cy="215444"/>
              </a:xfrm>
              <a:prstGeom prst="rect">
                <a:avLst/>
              </a:prstGeom>
              <a:grpFill/>
            </p:spPr>
            <p:txBody>
              <a:bodyPr wrap="square" rtlCol="0">
                <a:spAutoFit/>
              </a:bodyPr>
              <a:lstStyle/>
              <a:p>
                <a:pPr algn="ctr"/>
                <a:r>
                  <a:rPr lang="en-GB" sz="800" dirty="0"/>
                  <a:t>Response</a:t>
                </a:r>
              </a:p>
            </p:txBody>
          </p:sp>
          <p:sp>
            <p:nvSpPr>
              <p:cNvPr id="17" name="TextBox 16">
                <a:extLst>
                  <a:ext uri="{FF2B5EF4-FFF2-40B4-BE49-F238E27FC236}">
                    <a16:creationId xmlns:a16="http://schemas.microsoft.com/office/drawing/2014/main" id="{B0870BAE-A4A3-AAB9-D55A-DDDD142E66F6}"/>
                  </a:ext>
                </a:extLst>
              </p:cNvPr>
              <p:cNvSpPr txBox="1"/>
              <p:nvPr/>
            </p:nvSpPr>
            <p:spPr>
              <a:xfrm>
                <a:off x="5434373" y="3364522"/>
                <a:ext cx="868792" cy="215444"/>
              </a:xfrm>
              <a:prstGeom prst="rect">
                <a:avLst/>
              </a:prstGeom>
              <a:grpFill/>
            </p:spPr>
            <p:txBody>
              <a:bodyPr wrap="square" rtlCol="0">
                <a:spAutoFit/>
              </a:bodyPr>
              <a:lstStyle/>
              <a:p>
                <a:pPr algn="ctr"/>
                <a:r>
                  <a:rPr lang="en-GB" sz="800" dirty="0"/>
                  <a:t>Confidence </a:t>
                </a:r>
              </a:p>
            </p:txBody>
          </p:sp>
        </p:grpSp>
        <p:cxnSp>
          <p:nvCxnSpPr>
            <p:cNvPr id="38" name="Straight Connector 37">
              <a:extLst>
                <a:ext uri="{FF2B5EF4-FFF2-40B4-BE49-F238E27FC236}">
                  <a16:creationId xmlns:a16="http://schemas.microsoft.com/office/drawing/2014/main" id="{83EF1C6D-1968-9AA6-F400-18AF58C1AC47}"/>
                </a:ext>
              </a:extLst>
            </p:cNvPr>
            <p:cNvCxnSpPr/>
            <p:nvPr/>
          </p:nvCxnSpPr>
          <p:spPr>
            <a:xfrm>
              <a:off x="1390115" y="1343843"/>
              <a:ext cx="0" cy="9157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20C5934B-71CB-6484-FA1F-282D951804FB}"/>
                </a:ext>
              </a:extLst>
            </p:cNvPr>
            <p:cNvSpPr txBox="1"/>
            <p:nvPr/>
          </p:nvSpPr>
          <p:spPr>
            <a:xfrm>
              <a:off x="1408320" y="1056420"/>
              <a:ext cx="694493" cy="1846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600" dirty="0">
                  <a:solidFill>
                    <a:srgbClr val="2424FF"/>
                  </a:solidFill>
                </a:rPr>
                <a:t>cold</a:t>
              </a:r>
            </a:p>
          </p:txBody>
        </p:sp>
        <p:sp>
          <p:nvSpPr>
            <p:cNvPr id="41" name="TextBox 40">
              <a:extLst>
                <a:ext uri="{FF2B5EF4-FFF2-40B4-BE49-F238E27FC236}">
                  <a16:creationId xmlns:a16="http://schemas.microsoft.com/office/drawing/2014/main" id="{F324060C-5C83-D6C1-BE7E-F6EDBFD39847}"/>
                </a:ext>
              </a:extLst>
            </p:cNvPr>
            <p:cNvSpPr txBox="1"/>
            <p:nvPr/>
          </p:nvSpPr>
          <p:spPr>
            <a:xfrm>
              <a:off x="1866166" y="1065296"/>
              <a:ext cx="694493" cy="1846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00000"/>
                </a:lnSpc>
              </a:pPr>
              <a:r>
                <a:rPr lang="en-GB" sz="600" dirty="0">
                  <a:solidFill>
                    <a:srgbClr val="FF0000"/>
                  </a:solidFill>
                </a:rPr>
                <a:t>warm</a:t>
              </a:r>
            </a:p>
          </p:txBody>
        </p:sp>
      </p:grpSp>
      <p:pic>
        <p:nvPicPr>
          <p:cNvPr id="44" name="Picture 43" descr="A black speaker icon with waves&#10;&#10;AI-generated content may be incorrect.">
            <a:extLst>
              <a:ext uri="{FF2B5EF4-FFF2-40B4-BE49-F238E27FC236}">
                <a16:creationId xmlns:a16="http://schemas.microsoft.com/office/drawing/2014/main" id="{D35A9ECB-FE54-B7CD-93F2-42C2758844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11202" y="1474525"/>
            <a:ext cx="157825" cy="129896"/>
          </a:xfrm>
          <a:prstGeom prst="rect">
            <a:avLst/>
          </a:prstGeom>
        </p:spPr>
      </p:pic>
      <p:grpSp>
        <p:nvGrpSpPr>
          <p:cNvPr id="45" name="Group 44">
            <a:extLst>
              <a:ext uri="{FF2B5EF4-FFF2-40B4-BE49-F238E27FC236}">
                <a16:creationId xmlns:a16="http://schemas.microsoft.com/office/drawing/2014/main" id="{B08C4B94-A925-C631-710C-A3E1C1CFE12C}"/>
              </a:ext>
            </a:extLst>
          </p:cNvPr>
          <p:cNvGrpSpPr/>
          <p:nvPr/>
        </p:nvGrpSpPr>
        <p:grpSpPr>
          <a:xfrm rot="5400000">
            <a:off x="8919094" y="4178060"/>
            <a:ext cx="266700" cy="2842491"/>
            <a:chOff x="5943600" y="2316305"/>
            <a:chExt cx="266700" cy="3392367"/>
          </a:xfrm>
        </p:grpSpPr>
        <p:cxnSp>
          <p:nvCxnSpPr>
            <p:cNvPr id="46" name="Straight Connector 45">
              <a:extLst>
                <a:ext uri="{FF2B5EF4-FFF2-40B4-BE49-F238E27FC236}">
                  <a16:creationId xmlns:a16="http://schemas.microsoft.com/office/drawing/2014/main" id="{E9EB9DAE-A0DA-6C69-A95C-A7CE1EDD490D}"/>
                </a:ext>
              </a:extLst>
            </p:cNvPr>
            <p:cNvCxnSpPr>
              <a:cxnSpLocks/>
            </p:cNvCxnSpPr>
            <p:nvPr/>
          </p:nvCxnSpPr>
          <p:spPr>
            <a:xfrm>
              <a:off x="6083347" y="2316305"/>
              <a:ext cx="0" cy="33923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27239A0-574E-577A-05A4-09C5A370E7CE}"/>
                </a:ext>
              </a:extLst>
            </p:cNvPr>
            <p:cNvCxnSpPr>
              <a:cxnSpLocks/>
            </p:cNvCxnSpPr>
            <p:nvPr/>
          </p:nvCxnSpPr>
          <p:spPr>
            <a:xfrm>
              <a:off x="5943600" y="2316305"/>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908C9524-33DC-CC92-40C0-EC0FB9F5C860}"/>
                </a:ext>
              </a:extLst>
            </p:cNvPr>
            <p:cNvCxnSpPr>
              <a:cxnSpLocks/>
            </p:cNvCxnSpPr>
            <p:nvPr/>
          </p:nvCxnSpPr>
          <p:spPr>
            <a:xfrm>
              <a:off x="5943600" y="5708672"/>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60D52829-411A-8063-CBCC-5AC27AA23799}"/>
              </a:ext>
            </a:extLst>
          </p:cNvPr>
          <p:cNvSpPr txBox="1"/>
          <p:nvPr/>
        </p:nvSpPr>
        <p:spPr>
          <a:xfrm>
            <a:off x="8662086" y="5936973"/>
            <a:ext cx="2361480" cy="369332"/>
          </a:xfrm>
          <a:prstGeom prst="rect">
            <a:avLst/>
          </a:prstGeom>
          <a:noFill/>
        </p:spPr>
        <p:txBody>
          <a:bodyPr wrap="none" rtlCol="0">
            <a:spAutoFit/>
          </a:bodyPr>
          <a:lstStyle/>
          <a:p>
            <a:r>
              <a:rPr lang="en-US" dirty="0"/>
              <a:t>Thermal Contrast (TC)</a:t>
            </a:r>
            <a:endParaRPr lang="da-DK" dirty="0"/>
          </a:p>
        </p:txBody>
      </p:sp>
      <p:grpSp>
        <p:nvGrpSpPr>
          <p:cNvPr id="50" name="Group 49">
            <a:extLst>
              <a:ext uri="{FF2B5EF4-FFF2-40B4-BE49-F238E27FC236}">
                <a16:creationId xmlns:a16="http://schemas.microsoft.com/office/drawing/2014/main" id="{6C0245E0-6979-3AC8-0FA4-22A6F8D6C670}"/>
              </a:ext>
            </a:extLst>
          </p:cNvPr>
          <p:cNvGrpSpPr/>
          <p:nvPr/>
        </p:nvGrpSpPr>
        <p:grpSpPr>
          <a:xfrm rot="5400000">
            <a:off x="9248625" y="3838315"/>
            <a:ext cx="273097" cy="3512995"/>
            <a:chOff x="5943600" y="2445845"/>
            <a:chExt cx="273097" cy="3512995"/>
          </a:xfrm>
        </p:grpSpPr>
        <p:cxnSp>
          <p:nvCxnSpPr>
            <p:cNvPr id="51" name="Straight Connector 50">
              <a:extLst>
                <a:ext uri="{FF2B5EF4-FFF2-40B4-BE49-F238E27FC236}">
                  <a16:creationId xmlns:a16="http://schemas.microsoft.com/office/drawing/2014/main" id="{1A223381-8DFA-43EE-5F84-EEB84D141382}"/>
                </a:ext>
              </a:extLst>
            </p:cNvPr>
            <p:cNvCxnSpPr>
              <a:cxnSpLocks/>
            </p:cNvCxnSpPr>
            <p:nvPr/>
          </p:nvCxnSpPr>
          <p:spPr>
            <a:xfrm>
              <a:off x="6083347" y="2445845"/>
              <a:ext cx="0" cy="35129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C9DA2EB-E09B-ED45-BC38-C5C0B5214BB5}"/>
                </a:ext>
              </a:extLst>
            </p:cNvPr>
            <p:cNvCxnSpPr>
              <a:cxnSpLocks/>
            </p:cNvCxnSpPr>
            <p:nvPr/>
          </p:nvCxnSpPr>
          <p:spPr>
            <a:xfrm>
              <a:off x="5949997" y="2445845"/>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4F08F260-C5D4-E4DB-5E88-C235009921BF}"/>
                </a:ext>
              </a:extLst>
            </p:cNvPr>
            <p:cNvCxnSpPr>
              <a:cxnSpLocks/>
            </p:cNvCxnSpPr>
            <p:nvPr/>
          </p:nvCxnSpPr>
          <p:spPr>
            <a:xfrm>
              <a:off x="5943600" y="5955560"/>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7081D19B-F59E-D56E-DE04-5C8F3856A4CD}"/>
              </a:ext>
            </a:extLst>
          </p:cNvPr>
          <p:cNvGrpSpPr/>
          <p:nvPr/>
        </p:nvGrpSpPr>
        <p:grpSpPr>
          <a:xfrm rot="5400000">
            <a:off x="8260557" y="4831356"/>
            <a:ext cx="275383" cy="1529598"/>
            <a:chOff x="5943600" y="3715337"/>
            <a:chExt cx="275383" cy="1859223"/>
          </a:xfrm>
        </p:grpSpPr>
        <p:cxnSp>
          <p:nvCxnSpPr>
            <p:cNvPr id="55" name="Straight Connector 54">
              <a:extLst>
                <a:ext uri="{FF2B5EF4-FFF2-40B4-BE49-F238E27FC236}">
                  <a16:creationId xmlns:a16="http://schemas.microsoft.com/office/drawing/2014/main" id="{2C847462-EEF8-04DA-EF32-869146BDCE43}"/>
                </a:ext>
              </a:extLst>
            </p:cNvPr>
            <p:cNvCxnSpPr>
              <a:cxnSpLocks/>
            </p:cNvCxnSpPr>
            <p:nvPr/>
          </p:nvCxnSpPr>
          <p:spPr>
            <a:xfrm>
              <a:off x="6083347" y="3715337"/>
              <a:ext cx="0" cy="18592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8AD0944-9FBE-DE06-59B2-5A3AAECAD5DA}"/>
                </a:ext>
              </a:extLst>
            </p:cNvPr>
            <p:cNvCxnSpPr>
              <a:cxnSpLocks/>
            </p:cNvCxnSpPr>
            <p:nvPr/>
          </p:nvCxnSpPr>
          <p:spPr>
            <a:xfrm>
              <a:off x="5952283" y="3715337"/>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726983D-FA26-1EFE-B8BB-0817C8F25FC7}"/>
                </a:ext>
              </a:extLst>
            </p:cNvPr>
            <p:cNvCxnSpPr>
              <a:cxnSpLocks/>
            </p:cNvCxnSpPr>
            <p:nvPr/>
          </p:nvCxnSpPr>
          <p:spPr>
            <a:xfrm>
              <a:off x="5943600" y="5574560"/>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ACFF7B2D-CA08-F420-E6F9-EB86C656B1CE}"/>
              </a:ext>
            </a:extLst>
          </p:cNvPr>
          <p:cNvGrpSpPr/>
          <p:nvPr/>
        </p:nvGrpSpPr>
        <p:grpSpPr>
          <a:xfrm rot="5400000">
            <a:off x="8582693" y="4508823"/>
            <a:ext cx="275383" cy="2174566"/>
            <a:chOff x="5943600" y="3715337"/>
            <a:chExt cx="275383" cy="1859223"/>
          </a:xfrm>
        </p:grpSpPr>
        <p:cxnSp>
          <p:nvCxnSpPr>
            <p:cNvPr id="59" name="Straight Connector 58">
              <a:extLst>
                <a:ext uri="{FF2B5EF4-FFF2-40B4-BE49-F238E27FC236}">
                  <a16:creationId xmlns:a16="http://schemas.microsoft.com/office/drawing/2014/main" id="{EDF32AE9-23BB-D55B-6D20-0F08C5256AA1}"/>
                </a:ext>
              </a:extLst>
            </p:cNvPr>
            <p:cNvCxnSpPr>
              <a:cxnSpLocks/>
            </p:cNvCxnSpPr>
            <p:nvPr/>
          </p:nvCxnSpPr>
          <p:spPr>
            <a:xfrm>
              <a:off x="6083347" y="3715337"/>
              <a:ext cx="0" cy="18592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53B7627B-BB83-C070-5FE9-244062F93D89}"/>
                </a:ext>
              </a:extLst>
            </p:cNvPr>
            <p:cNvCxnSpPr>
              <a:cxnSpLocks/>
            </p:cNvCxnSpPr>
            <p:nvPr/>
          </p:nvCxnSpPr>
          <p:spPr>
            <a:xfrm>
              <a:off x="5952283" y="3715337"/>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5A1EC67-E814-6F66-5C0F-B79CF32D6DD7}"/>
                </a:ext>
              </a:extLst>
            </p:cNvPr>
            <p:cNvCxnSpPr>
              <a:cxnSpLocks/>
            </p:cNvCxnSpPr>
            <p:nvPr/>
          </p:nvCxnSpPr>
          <p:spPr>
            <a:xfrm>
              <a:off x="5943600" y="5574560"/>
              <a:ext cx="266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5" name="Group 104">
            <a:extLst>
              <a:ext uri="{FF2B5EF4-FFF2-40B4-BE49-F238E27FC236}">
                <a16:creationId xmlns:a16="http://schemas.microsoft.com/office/drawing/2014/main" id="{8B1A4633-186A-B046-6C1C-359FA0373D8A}"/>
              </a:ext>
            </a:extLst>
          </p:cNvPr>
          <p:cNvGrpSpPr/>
          <p:nvPr/>
        </p:nvGrpSpPr>
        <p:grpSpPr>
          <a:xfrm>
            <a:off x="6941658" y="2215457"/>
            <a:ext cx="5145024" cy="4066032"/>
            <a:chOff x="6941658" y="2215457"/>
            <a:chExt cx="5145024" cy="4066032"/>
          </a:xfrm>
        </p:grpSpPr>
        <p:pic>
          <p:nvPicPr>
            <p:cNvPr id="87" name="Picture 86" descr="A graph with red and blue dots&#10;&#10;AI-generated content may be incorrect.">
              <a:extLst>
                <a:ext uri="{FF2B5EF4-FFF2-40B4-BE49-F238E27FC236}">
                  <a16:creationId xmlns:a16="http://schemas.microsoft.com/office/drawing/2014/main" id="{63E9DA52-24C4-8364-610A-7DF2D6F1A4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1658" y="2215457"/>
              <a:ext cx="5145024" cy="4066032"/>
            </a:xfrm>
            <a:prstGeom prst="rect">
              <a:avLst/>
            </a:prstGeom>
          </p:spPr>
        </p:pic>
        <p:cxnSp>
          <p:nvCxnSpPr>
            <p:cNvPr id="92" name="Straight Arrow Connector 91">
              <a:extLst>
                <a:ext uri="{FF2B5EF4-FFF2-40B4-BE49-F238E27FC236}">
                  <a16:creationId xmlns:a16="http://schemas.microsoft.com/office/drawing/2014/main" id="{E71BE87E-3D4B-2A20-4EE0-EB28FAC1DFE1}"/>
                </a:ext>
              </a:extLst>
            </p:cNvPr>
            <p:cNvCxnSpPr>
              <a:cxnSpLocks/>
            </p:cNvCxnSpPr>
            <p:nvPr/>
          </p:nvCxnSpPr>
          <p:spPr>
            <a:xfrm>
              <a:off x="7628676" y="5603745"/>
              <a:ext cx="426868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8C524886-BE8F-A32C-3A19-E6101CDBA1A9}"/>
                </a:ext>
              </a:extLst>
            </p:cNvPr>
            <p:cNvCxnSpPr>
              <a:cxnSpLocks/>
            </p:cNvCxnSpPr>
            <p:nvPr/>
          </p:nvCxnSpPr>
          <p:spPr>
            <a:xfrm flipV="1">
              <a:off x="7633756" y="2329249"/>
              <a:ext cx="0" cy="32764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07" name="Rectangle 106">
            <a:extLst>
              <a:ext uri="{FF2B5EF4-FFF2-40B4-BE49-F238E27FC236}">
                <a16:creationId xmlns:a16="http://schemas.microsoft.com/office/drawing/2014/main" id="{4FEBCE54-71D0-EF87-73F0-997719E6ACD9}"/>
              </a:ext>
            </a:extLst>
          </p:cNvPr>
          <p:cNvSpPr/>
          <p:nvPr/>
        </p:nvSpPr>
        <p:spPr>
          <a:xfrm>
            <a:off x="11176000" y="6453505"/>
            <a:ext cx="101600" cy="213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9" name="TextBox 108">
            <a:extLst>
              <a:ext uri="{FF2B5EF4-FFF2-40B4-BE49-F238E27FC236}">
                <a16:creationId xmlns:a16="http://schemas.microsoft.com/office/drawing/2014/main" id="{26A5953F-6308-93DE-655E-14AD89612810}"/>
              </a:ext>
            </a:extLst>
          </p:cNvPr>
          <p:cNvSpPr txBox="1"/>
          <p:nvPr/>
        </p:nvSpPr>
        <p:spPr>
          <a:xfrm>
            <a:off x="10948421" y="31978"/>
            <a:ext cx="2235199" cy="523220"/>
          </a:xfrm>
          <a:prstGeom prst="rect">
            <a:avLst/>
          </a:prstGeom>
          <a:noFill/>
        </p:spPr>
        <p:txBody>
          <a:bodyPr wrap="square" rtlCol="0">
            <a:spAutoFit/>
          </a:bodyPr>
          <a:lstStyle/>
          <a:p>
            <a:r>
              <a:rPr lang="en-US" sz="1400" dirty="0"/>
              <a:t>Subjects = 75</a:t>
            </a:r>
            <a:br>
              <a:rPr lang="en-US" sz="1400" dirty="0"/>
            </a:br>
            <a:r>
              <a:rPr lang="en-US" sz="1400" dirty="0"/>
              <a:t>Trials = 64 (6)</a:t>
            </a:r>
            <a:endParaRPr lang="da-DK" sz="1400" dirty="0"/>
          </a:p>
        </p:txBody>
      </p:sp>
    </p:spTree>
    <p:extLst>
      <p:ext uri="{BB962C8B-B14F-4D97-AF65-F5344CB8AC3E}">
        <p14:creationId xmlns:p14="http://schemas.microsoft.com/office/powerpoint/2010/main" val="4267633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92DEB46-8708-A048-898F-DBDD01ED0D66}" vid="{32600D65-5475-0E40-92D7-C39940FA03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2526</TotalTime>
  <Words>1588</Words>
  <Application>Microsoft Office PowerPoint</Application>
  <PresentationFormat>Widescreen</PresentationFormat>
  <Paragraphs>255</Paragraphs>
  <Slides>9</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Grantha Sangam MN</vt:lpstr>
      <vt:lpstr>Seaford</vt:lpstr>
      <vt:lpstr>Office Theme</vt:lpstr>
      <vt:lpstr>PowerPoint Presentation</vt:lpstr>
      <vt:lpstr>PowerPoint Presentation</vt:lpstr>
      <vt:lpstr>PowerPoint Presentation</vt:lpstr>
      <vt:lpstr>PowerPoint Presentation</vt:lpstr>
      <vt:lpstr>PowerPoint Presentation</vt:lpstr>
      <vt:lpstr>PowerPoint Presentation</vt:lpstr>
      <vt:lpstr>Summary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Mitchell</dc:creator>
  <cp:lastModifiedBy>Jesper Fischer Ehmsen</cp:lastModifiedBy>
  <cp:revision>18</cp:revision>
  <dcterms:created xsi:type="dcterms:W3CDTF">2025-09-16T08:31:56Z</dcterms:created>
  <dcterms:modified xsi:type="dcterms:W3CDTF">2025-10-06T05:09:41Z</dcterms:modified>
</cp:coreProperties>
</file>