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57.xml" ContentType="application/vnd.openxmlformats-officedocument.presentationml.tags+xml"/>
  <Override PartName="/ppt/notesSlides/notesSlide68.xml" ContentType="application/vnd.openxmlformats-officedocument.presentationml.notesSlide+xml"/>
  <Override PartName="/ppt/tags/tag58.xml" ContentType="application/vnd.openxmlformats-officedocument.presentationml.tags+xml"/>
  <Override PartName="/ppt/notesSlides/notesSlide69.xml" ContentType="application/vnd.openxmlformats-officedocument.presentationml.notesSlide+xml"/>
  <Override PartName="/ppt/tags/tag59.xml" ContentType="application/vnd.openxmlformats-officedocument.presentationml.tags+xml"/>
  <Override PartName="/ppt/notesSlides/notesSlide70.xml" ContentType="application/vnd.openxmlformats-officedocument.presentationml.notesSlide+xml"/>
  <Override PartName="/ppt/tags/tag60.xml" ContentType="application/vnd.openxmlformats-officedocument.presentationml.tags+xml"/>
  <Override PartName="/ppt/notesSlides/notesSlide71.xml" ContentType="application/vnd.openxmlformats-officedocument.presentationml.notesSlide+xml"/>
  <Override PartName="/ppt/tags/tag61.xml" ContentType="application/vnd.openxmlformats-officedocument.presentationml.tags+xml"/>
  <Override PartName="/ppt/notesSlides/notesSlide72.xml" ContentType="application/vnd.openxmlformats-officedocument.presentationml.notesSlide+xml"/>
  <Override PartName="/ppt/tags/tag62.xml" ContentType="application/vnd.openxmlformats-officedocument.presentationml.tags+xml"/>
  <Override PartName="/ppt/notesSlides/notesSlide73.xml" ContentType="application/vnd.openxmlformats-officedocument.presentationml.notesSlide+xml"/>
  <Override PartName="/ppt/tags/tag63.xml" ContentType="application/vnd.openxmlformats-officedocument.presentationml.tags+xml"/>
  <Override PartName="/ppt/notesSlides/notesSlide74.xml" ContentType="application/vnd.openxmlformats-officedocument.presentationml.notesSlide+xml"/>
  <Override PartName="/ppt/tags/tag64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65.xml" ContentType="application/vnd.openxmlformats-officedocument.presentationml.tags+xml"/>
  <Override PartName="/ppt/notesSlides/notesSlide8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93"/>
  </p:notesMasterIdLst>
  <p:handoutMasterIdLst>
    <p:handoutMasterId r:id="rId94"/>
  </p:handoutMasterIdLst>
  <p:sldIdLst>
    <p:sldId id="261" r:id="rId5"/>
    <p:sldId id="258" r:id="rId6"/>
    <p:sldId id="291" r:id="rId7"/>
    <p:sldId id="290" r:id="rId8"/>
    <p:sldId id="262" r:id="rId9"/>
    <p:sldId id="266" r:id="rId10"/>
    <p:sldId id="302" r:id="rId11"/>
    <p:sldId id="351" r:id="rId12"/>
    <p:sldId id="267" r:id="rId13"/>
    <p:sldId id="390" r:id="rId14"/>
    <p:sldId id="304" r:id="rId15"/>
    <p:sldId id="350" r:id="rId16"/>
    <p:sldId id="309" r:id="rId17"/>
    <p:sldId id="310" r:id="rId18"/>
    <p:sldId id="311" r:id="rId19"/>
    <p:sldId id="314" r:id="rId20"/>
    <p:sldId id="289" r:id="rId21"/>
    <p:sldId id="354" r:id="rId22"/>
    <p:sldId id="355" r:id="rId23"/>
    <p:sldId id="308" r:id="rId24"/>
    <p:sldId id="325" r:id="rId25"/>
    <p:sldId id="391" r:id="rId26"/>
    <p:sldId id="312" r:id="rId27"/>
    <p:sldId id="270" r:id="rId28"/>
    <p:sldId id="358" r:id="rId29"/>
    <p:sldId id="268" r:id="rId30"/>
    <p:sldId id="269" r:id="rId31"/>
    <p:sldId id="389" r:id="rId32"/>
    <p:sldId id="388" r:id="rId33"/>
    <p:sldId id="279" r:id="rId34"/>
    <p:sldId id="280" r:id="rId35"/>
    <p:sldId id="273" r:id="rId36"/>
    <p:sldId id="324" r:id="rId37"/>
    <p:sldId id="357" r:id="rId38"/>
    <p:sldId id="356" r:id="rId39"/>
    <p:sldId id="282" r:id="rId40"/>
    <p:sldId id="352" r:id="rId41"/>
    <p:sldId id="277" r:id="rId42"/>
    <p:sldId id="281" r:id="rId43"/>
    <p:sldId id="359" r:id="rId44"/>
    <p:sldId id="353" r:id="rId45"/>
    <p:sldId id="278" r:id="rId46"/>
    <p:sldId id="283" r:id="rId47"/>
    <p:sldId id="284" r:id="rId48"/>
    <p:sldId id="285" r:id="rId49"/>
    <p:sldId id="271" r:id="rId50"/>
    <p:sldId id="385" r:id="rId51"/>
    <p:sldId id="286" r:id="rId52"/>
    <p:sldId id="327" r:id="rId53"/>
    <p:sldId id="329" r:id="rId54"/>
    <p:sldId id="332" r:id="rId55"/>
    <p:sldId id="343" r:id="rId56"/>
    <p:sldId id="333" r:id="rId57"/>
    <p:sldId id="335" r:id="rId58"/>
    <p:sldId id="339" r:id="rId59"/>
    <p:sldId id="336" r:id="rId60"/>
    <p:sldId id="338" r:id="rId61"/>
    <p:sldId id="287" r:id="rId62"/>
    <p:sldId id="384" r:id="rId63"/>
    <p:sldId id="337" r:id="rId64"/>
    <p:sldId id="376" r:id="rId65"/>
    <p:sldId id="293" r:id="rId66"/>
    <p:sldId id="379" r:id="rId67"/>
    <p:sldId id="377" r:id="rId68"/>
    <p:sldId id="375" r:id="rId69"/>
    <p:sldId id="381" r:id="rId70"/>
    <p:sldId id="382" r:id="rId71"/>
    <p:sldId id="383" r:id="rId72"/>
    <p:sldId id="307" r:id="rId73"/>
    <p:sldId id="326" r:id="rId74"/>
    <p:sldId id="341" r:id="rId75"/>
    <p:sldId id="347" r:id="rId76"/>
    <p:sldId id="348" r:id="rId77"/>
    <p:sldId id="349" r:id="rId78"/>
    <p:sldId id="346" r:id="rId79"/>
    <p:sldId id="360" r:id="rId80"/>
    <p:sldId id="361" r:id="rId81"/>
    <p:sldId id="362" r:id="rId82"/>
    <p:sldId id="366" r:id="rId83"/>
    <p:sldId id="367" r:id="rId84"/>
    <p:sldId id="364" r:id="rId85"/>
    <p:sldId id="369" r:id="rId86"/>
    <p:sldId id="370" r:id="rId87"/>
    <p:sldId id="372" r:id="rId88"/>
    <p:sldId id="371" r:id="rId89"/>
    <p:sldId id="387" r:id="rId90"/>
    <p:sldId id="260" r:id="rId91"/>
    <p:sldId id="386" r:id="rId92"/>
  </p:sldIdLst>
  <p:sldSz cx="12188825" cy="6858000"/>
  <p:notesSz cx="6797675" cy="9926638"/>
  <p:embeddedFontLst>
    <p:embeddedFont>
      <p:font typeface="AU Passata" panose="020B0503030502030804" pitchFamily="34" charset="0"/>
      <p:regular r:id="rId95"/>
      <p:bold r:id="rId96"/>
    </p:embeddedFont>
    <p:embeddedFont>
      <p:font typeface="AU Passata Light" panose="020B0303030902030804" pitchFamily="34" charset="0"/>
      <p:regular r:id="rId97"/>
      <p:bold r:id="rId98"/>
    </p:embeddedFont>
    <p:embeddedFont>
      <p:font typeface="AU Peto" panose="040C0B07020602020301" pitchFamily="82" charset="0"/>
      <p:regular r:id="rId99"/>
      <p:bold r:id="rId100"/>
    </p:embeddedFont>
    <p:embeddedFont>
      <p:font typeface="Cambria Math" panose="02040503050406030204" pitchFamily="18" charset="0"/>
      <p:regular r:id="rId101"/>
    </p:embeddedFont>
    <p:embeddedFont>
      <p:font typeface="Georgia" panose="02040502050405020303" pitchFamily="18" charset="0"/>
      <p:regular r:id="rId102"/>
      <p:bold r:id="rId103"/>
      <p:italic r:id="rId104"/>
      <p:boldItalic r:id="rId105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8A11B5-226E-B0B0-ED0C-3D3072D43CFB}" name="Jesper Fischer Ehmsen" initials="JE" userId="S::au645332@uni.au.dk::fcb2e96d-9e9d-4cb4-a252-c36b5b174a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54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CB690-7D3D-650F-FE69-384BB40578E8}" v="2" dt="2025-04-06T17:27:00.867"/>
    <p1510:client id="{165F40E0-5D68-4D2B-8874-92E653DECFE6}" v="21" dt="2025-04-07T08:28:45.156"/>
    <p1510:client id="{27793BA9-D3DB-D4C8-67DF-FF028DABB75C}" v="12" dt="2025-04-06T20:03:40.989"/>
    <p1510:client id="{42B8A9CB-ED8E-5C89-1B5D-F943D929921C}" v="239" dt="2025-04-06T17:24:16.566"/>
    <p1510:client id="{953090CE-F60F-4AE5-86F1-9309A0786F07}" v="2" dt="2025-04-07T13:17:08.493"/>
    <p1510:client id="{F6A5C771-528A-F950-A1BB-E2F2CB267B7E}" v="9" dt="2025-04-07T06:44:29.4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8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8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1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9.fntdata"/><Relationship Id="rId108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168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1BA53-B615-F16C-874F-AE16E7088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5BFC519-649B-E4D7-4C46-AC52EAB91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46E0EB-CFD4-8057-D9BA-090CF51D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1A60300-FA05-5D2F-3A52-181596731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093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915A-8E21-3DD7-C234-20AED48E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A9F8343-4F61-B6BD-5EF8-F5CBB0D3B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A9E01BD-20A7-600B-C273-C52E52694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CA9D572-D80E-D7AA-0305-6F862A9132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261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CA65F-DB0F-7950-5B52-FD159E04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2219E43-4277-8C9B-6278-84F4A3C2A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675F389-D14E-48F2-1077-28A1CAD73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62828CA-8BDA-F16E-F6A2-90F96DF6B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70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00F8F-1ACB-89B8-AA5A-6D435AF88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2CC0DAE-0DF5-B524-2AFE-6330147E0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A41E4DF-EA1E-6AB2-92FA-DB04D2679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5F8769-FB4D-ECEF-12C5-50B1659BB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083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DE912-FE61-B286-1F4D-E855CAD6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E4D3F74-E9FA-96E3-584E-FC4A7E087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8716F7-E265-9393-7207-BCB105F80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324D7D8-D420-44D3-A37D-2A8143205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5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770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651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87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366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4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9CB0B-5992-C979-C1B5-F22A4FF5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AD26A8-F8CF-033A-7DAE-4CC9C4D14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A7340D-E64D-D32C-2571-40FCC61AD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3550888-3961-2DB9-E279-F4F3E0581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124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1CDE0-4873-F4F5-8D2B-49223624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354E916-767E-57DE-2649-0FEA82240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8AA970A-6B2A-8C83-960C-2046D9DFB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explain</a:t>
            </a:r>
            <a:r>
              <a:rPr lang="da-DK" dirty="0"/>
              <a:t>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shapes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26DA1F2-8B9B-1E3E-215B-C4D5212BB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74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6BC5B-4A87-077B-C63D-59FCFCEB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EDA0569-8F26-39BF-9A4C-A542FCE6A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4DC8345-1826-4476-E38E-3D8EF21B8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explain</a:t>
            </a:r>
            <a:r>
              <a:rPr lang="da-DK" dirty="0"/>
              <a:t>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shapes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22DCF7-5AB0-599D-59CB-C8E56A916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393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E9332-44A4-1704-460A-89AAD51C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794C0A7-5C7B-4478-9A47-CFAFB7E35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CA2E688-49C8-6351-FDB2-EBCA7B58E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425ED5-9C6D-D19D-F1B8-9BBC559D4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28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440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C50A3-75DD-8F98-F6B5-15FE4B5FB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5956768-49DB-3CB5-708A-886806F5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D439ADC-F6E2-9B0D-9BD7-5D1FF3E62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806C3FD-48BD-D5EE-D166-F7ED17FE20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860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15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03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87B8F-556B-9F9C-BDEC-8DE9EB857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43D1E49-32E6-326E-723F-22F11E461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657406E-8A30-38BE-CFD3-89DBF5987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1B6817-F2DD-BDFE-05CA-E0EEC3BD3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038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6E25F-A335-6B67-94C9-8D78AD934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2AADAAC-361F-BCF1-66FA-D411FC4D4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9C974AF-4B77-AE3D-8CB8-371EB3E8A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AD284E0-F182-2223-934E-B9FA7C575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719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6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859D-D231-52E2-8E59-22435A99B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1242852-1088-34F9-10A0-27AADE5B2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D83FC7E-6D37-B653-7A37-B6FC462B6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9BB8F80-C20F-84DA-C963-CB14EBB40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66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22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195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264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DA073-7638-E290-41AB-3A5B0722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D6008E-F765-B78B-7BB6-3C6D7C123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0408BF5-C324-3083-3838-0EE1A6DD5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921D49-EB18-1FD1-39A7-1BB8F3785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874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FBCEE-D6B8-E6EA-6FA6-2BB0059B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BC93935-B967-9B4A-B0FD-088FB17B3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EAB3277-91D6-EFFA-1BF9-2E08645C2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1C7A8E8-D7B4-19E8-EB53-2A96DC3790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897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88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8525D-FE54-F032-8EBE-21513369B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FC40FFD-EE39-E378-6C68-27872B1A3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27893C7-CE54-11E6-2037-BE290458C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79A0D3F-E7F5-8B29-D2AB-6979ACF5D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443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9409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02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F5D0-7841-647C-EB03-0F68DAB44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8A0AF5C-9BB5-7AD6-12FE-233235DFE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2F45A37-AD59-CB5B-0996-3B67D4725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E781A3-A272-3CBD-DC3E-594F451AB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94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3471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E20B-605D-B2EE-2222-684A2117E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20CB419-ACF7-B7C3-EB61-09421637D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7C49E15-F1C6-0EC3-543C-8F845C39A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805A2F8-2EB9-0AD3-7F06-98EBF5D9A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72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97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1084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7097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586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129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2E53A-1682-C09B-5D73-40872B839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5183D7D-862F-0FF9-A6DB-BBC1653DC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166DF88-D8D8-A3DA-58C7-4A44C818A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Talked a lot about these psychometric functions in a </a:t>
            </a:r>
            <a:r>
              <a:rPr lang="en-GB" err="1">
                <a:latin typeface="AU Passata"/>
              </a:rPr>
              <a:t>vaccum</a:t>
            </a:r>
            <a:r>
              <a:rPr lang="en-GB">
                <a:latin typeface="AU Passata"/>
              </a:rPr>
              <a:t>. But what about when we do experiments? Multiple subjects etc.. Hierarchical models!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B87A77-4642-6688-1B52-E1357E7B7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4633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3EA2-B018-B542-EAA0-06AA6C276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FB397DE-08A5-E61A-E36C-B791F634C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EC2E039-E49A-A5BE-B917-E6FCBC089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Here I show how some subjects might look when plotting their </a:t>
            </a:r>
            <a:r>
              <a:rPr lang="en-GB" err="1">
                <a:latin typeface="AU Passata"/>
              </a:rPr>
              <a:t>infered</a:t>
            </a:r>
            <a:r>
              <a:rPr lang="en-GB">
                <a:latin typeface="AU Passata"/>
              </a:rPr>
              <a:t> psychometric function with the equation laid out for them all. </a:t>
            </a:r>
          </a:p>
          <a:p>
            <a:endParaRPr lang="en-GB"/>
          </a:p>
          <a:p>
            <a:r>
              <a:rPr lang="en-GB">
                <a:latin typeface="AU Passata"/>
              </a:rPr>
              <a:t>This is similar to linear mixed effects </a:t>
            </a:r>
            <a:r>
              <a:rPr lang="en-GB" err="1">
                <a:latin typeface="AU Passata"/>
              </a:rPr>
              <a:t>modeling</a:t>
            </a:r>
            <a:r>
              <a:rPr lang="en-GB">
                <a:latin typeface="AU Passata"/>
              </a:rPr>
              <a:t> </a:t>
            </a:r>
            <a:r>
              <a:rPr lang="en-GB" err="1">
                <a:latin typeface="AU Passata"/>
              </a:rPr>
              <a:t>blablblalba</a:t>
            </a:r>
            <a:r>
              <a:rPr lang="en-GB">
                <a:latin typeface="AU Passata"/>
              </a:rPr>
              <a:t>.</a:t>
            </a:r>
            <a:endParaRPr lang="en-GB"/>
          </a:p>
          <a:p>
            <a:endParaRPr lang="en-GB"/>
          </a:p>
          <a:p>
            <a:r>
              <a:rPr lang="en-GB"/>
              <a:t>Thus we get: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3AA1FD9-7E67-97F8-00D8-6EBDC1F6D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174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02FE-4ED7-8394-06AA-D971DEF34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5ED96D7-31F6-B038-D401-B1A192162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AB39071-B203-744A-ECFF-EFA326303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So visually this means we have a "group level psychometric" with mu alpha </a:t>
            </a:r>
            <a:r>
              <a:rPr lang="en-GB" err="1">
                <a:latin typeface="AU Passata"/>
              </a:rPr>
              <a:t>blablalba</a:t>
            </a:r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36DC9B-8B64-04A9-9D8C-36633B7C1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921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64BD3-05C7-0A36-A62F-4181F5630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99B5B3A-69D9-065E-4589-817913FC7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3B0977A-9E29-6D63-5F7E-74ED63DA1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Here we get the subject level parameters from and </a:t>
            </a:r>
            <a:r>
              <a:rPr lang="en-GB" err="1">
                <a:latin typeface="AU Passata"/>
              </a:rPr>
              <a:t>sigma_alpha</a:t>
            </a:r>
            <a:r>
              <a:rPr lang="en-GB">
                <a:latin typeface="AU Passata"/>
              </a:rPr>
              <a:t> is thus the between subject </a:t>
            </a:r>
            <a:r>
              <a:rPr lang="en-GB" err="1">
                <a:latin typeface="AU Passata"/>
              </a:rPr>
              <a:t>varability</a:t>
            </a:r>
            <a:r>
              <a:rPr lang="en-GB">
                <a:latin typeface="AU Passata"/>
              </a:rPr>
              <a:t>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How does this look in stan?</a:t>
            </a:r>
            <a:br>
              <a:rPr lang="en-GB">
                <a:latin typeface="AU Passata"/>
              </a:rPr>
            </a:br>
            <a:br>
              <a:rPr lang="en-GB"/>
            </a:br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4CBD36-ADAA-D435-D63D-D459AF497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2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929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8F454-5329-3F50-E1B8-BAA128B9E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7DFF07F-E33D-C463-D673-8C95D8B1A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02B2E5D-C2A7-9D06-92A8-55C01D259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This is for demonstration proposes only! </a:t>
            </a:r>
            <a:br>
              <a:rPr lang="en-GB">
                <a:latin typeface="AU Passata"/>
              </a:rPr>
            </a:br>
            <a:br>
              <a:rPr lang="en-GB">
                <a:latin typeface="AU Passata"/>
              </a:rPr>
            </a:br>
            <a:r>
              <a:rPr lang="en-GB">
                <a:latin typeface="AU Passata"/>
              </a:rPr>
              <a:t>if you try to code this up it won't run for two particular reasons, one simpler than the other, does any have an idea of why? (outside of the priors missing)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>
                <a:latin typeface="AU Passata"/>
              </a:rPr>
              <a:t>Priors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>
                <a:latin typeface="AU Passata"/>
              </a:rPr>
              <a:t>Constraints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>
                <a:latin typeface="AU Passata"/>
              </a:rPr>
              <a:t>Parameterization.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AD3C74A-6D9E-9FF9-9311-12B68A2F60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8567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006E3-75B7-CE86-6B0B-CFC436341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01FBA47-D9DD-6918-5E17-CC5E2E84F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BDE0E86-A825-C3BD-7A86-A16B385C9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As Arthur alluded to we do a lot of these psychometric models across </a:t>
            </a:r>
            <a:r>
              <a:rPr lang="en-GB" err="1">
                <a:latin typeface="AU Passata"/>
              </a:rPr>
              <a:t>modains</a:t>
            </a:r>
            <a:r>
              <a:rPr lang="en-GB">
                <a:latin typeface="AU Passata"/>
              </a:rPr>
              <a:t>. </a:t>
            </a:r>
            <a:r>
              <a:rPr lang="en-GB" err="1">
                <a:latin typeface="AU Passata"/>
              </a:rPr>
              <a:t>Thermosensation</a:t>
            </a:r>
            <a:r>
              <a:rPr lang="en-GB">
                <a:latin typeface="AU Passata"/>
              </a:rPr>
              <a:t>, Interoception decision making etc. For one of the paradigms we wanted to investigate what the hierarchical fitting actually benefits in terms of being able to find differences in a within subject experimental paradigm. (placebo vs drug).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So we simulated a lot experiments with </a:t>
            </a:r>
            <a:r>
              <a:rPr lang="en-GB" err="1">
                <a:latin typeface="AU Passata"/>
              </a:rPr>
              <a:t>differening</a:t>
            </a:r>
            <a:r>
              <a:rPr lang="en-GB">
                <a:latin typeface="AU Passata"/>
              </a:rPr>
              <a:t> amount of trials subjects and differences between conditions (</a:t>
            </a:r>
            <a:r>
              <a:rPr lang="en-GB" err="1">
                <a:latin typeface="AU Passata"/>
              </a:rPr>
              <a:t>cohens</a:t>
            </a:r>
            <a:r>
              <a:rPr lang="en-GB">
                <a:latin typeface="AU Passata"/>
              </a:rPr>
              <a:t> d effect size).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To see how these experimental variables influence power of detecting the effect! </a:t>
            </a:r>
            <a:endParaRPr lang="en-GB"/>
          </a:p>
          <a:p>
            <a:endParaRPr lang="en-GB">
              <a:latin typeface="AU Passata"/>
            </a:endParaRPr>
          </a:p>
          <a:p>
            <a:r>
              <a:rPr lang="en-GB">
                <a:latin typeface="AU Passata"/>
              </a:rPr>
              <a:t>We fitted some Stan to both the estimates taking directly from PSI and collected those estimated from a hierarchical model where one assumes that the subject level estimates comes directly from the hierarchical model.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First we investigated the threshold</a:t>
            </a:r>
            <a:endParaRPr lang="en-GB"/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1E122F9-50DF-4CFF-733B-90CA192125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9766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12EF2-1598-8359-EE24-9F8439CE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B5C85BE-2775-E74B-704D-8E47819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0A1C471-418D-427F-93FC-7C847CEB0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Here we see the threshold estimates.</a:t>
            </a:r>
          </a:p>
          <a:p>
            <a:endParaRPr lang="en-GB"/>
          </a:p>
          <a:p>
            <a:r>
              <a:rPr lang="en-GB">
                <a:latin typeface="AU Passata"/>
              </a:rPr>
              <a:t>Fill = power for the </a:t>
            </a:r>
            <a:r>
              <a:rPr lang="en-GB" err="1">
                <a:latin typeface="AU Passata"/>
              </a:rPr>
              <a:t>hierachical</a:t>
            </a:r>
            <a:r>
              <a:rPr lang="en-GB">
                <a:latin typeface="AU Passata"/>
              </a:rPr>
              <a:t> model. Lines are the required subjects, trials and effect size to achieve 80% power for each of the fitting types.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And then the slope</a:t>
            </a:r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0D4E327-592D-2954-FB09-551592CF7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381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F78FE-1D93-B582-E755-CE362E79A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89E2BC5-0C3F-0FE4-C662-3F67EF284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AAC6A68-3850-A1AB-502F-95B6BBD22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The slope estimates.</a:t>
            </a:r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9DFED4-6F7A-C738-8ED9-9CAA185CE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2481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B597-AED1-AD36-CB35-6ADA7093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CC9DEE5-914B-73C7-DC29-0461C412F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DA63480-4678-C45E-3F50-7508C951B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Okay so now I want to shift gears a little bit and talk about something that I have been interested in and working on for some time and that </a:t>
            </a:r>
            <a:r>
              <a:rPr lang="en-GB" err="1">
                <a:latin typeface="AU Passata"/>
              </a:rPr>
              <a:t>iis</a:t>
            </a:r>
            <a:r>
              <a:rPr lang="en-GB">
                <a:latin typeface="AU Passata"/>
              </a:rPr>
              <a:t> </a:t>
            </a:r>
          </a:p>
          <a:p>
            <a:r>
              <a:rPr lang="en-GB">
                <a:latin typeface="AU Passata"/>
              </a:rPr>
              <a:t>Multivariate models.</a:t>
            </a:r>
          </a:p>
          <a:p>
            <a:r>
              <a:rPr lang="en-GB">
                <a:latin typeface="AU Passata"/>
              </a:rPr>
              <a:t>So what is the difference between the models we've looked at and multivariate models or multi-variable models?</a:t>
            </a:r>
          </a:p>
          <a:p>
            <a:br>
              <a:rPr lang="en-GB"/>
            </a:br>
            <a:r>
              <a:rPr lang="en-GB">
                <a:latin typeface="AU Passata"/>
              </a:rPr>
              <a:t>The problem here, or the opportunity lost, is that when we collect binary response we also collect response times! 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These RT's should be able to also tell us something about the underlying process and ideally also be included in our analyses and models!</a:t>
            </a:r>
            <a:endParaRPr lang="en-GB"/>
          </a:p>
          <a:p>
            <a:br>
              <a:rPr lang="en-GB"/>
            </a:br>
            <a:r>
              <a:rPr lang="en-GB">
                <a:latin typeface="AU Passata"/>
              </a:rPr>
              <a:t>So lets look at one experiment where they collected binary responses and response times</a:t>
            </a: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80505D-4BE6-B395-76F6-B307C9ED7D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751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9D30-4A98-432E-5E39-A9DCF9A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1BB9C43-DAA5-BC37-9FA1-D7672D894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FC834B-D31E-DBE8-7650-E95CD8F7B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So what we see here is aggregated data across trial and subjects (thus the group level) for a decision making task. </a:t>
            </a:r>
            <a:br>
              <a:rPr lang="en-GB">
                <a:latin typeface="AU Passata"/>
              </a:rPr>
            </a:br>
            <a:br>
              <a:rPr lang="en-GB">
                <a:latin typeface="AU Passata"/>
              </a:rPr>
            </a:br>
            <a:r>
              <a:rPr lang="en-GB">
                <a:latin typeface="AU Passata"/>
              </a:rPr>
              <a:t>The task itself I won't go into, but the data and the relationship is something you see in most decision making task where the binary responses can be nicely </a:t>
            </a:r>
            <a:r>
              <a:rPr lang="en-GB" err="1">
                <a:latin typeface="AU Passata"/>
              </a:rPr>
              <a:t>modeled</a:t>
            </a:r>
            <a:r>
              <a:rPr lang="en-GB">
                <a:latin typeface="AU Passata"/>
              </a:rPr>
              <a:t> with a psychometric function. </a:t>
            </a:r>
            <a:endParaRPr lang="en-GB"/>
          </a:p>
          <a:p>
            <a:r>
              <a:rPr lang="en-GB">
                <a:latin typeface="AU Passata"/>
              </a:rPr>
              <a:t>You see a similar pattern in learning experiments. </a:t>
            </a:r>
            <a:br>
              <a:rPr lang="en-GB">
                <a:latin typeface="AU Passata"/>
              </a:rPr>
            </a:br>
            <a:r>
              <a:rPr lang="en-GB">
                <a:latin typeface="AU Passata"/>
              </a:rPr>
              <a:t>What this shows is that when people are getting a stimulus that is more easily </a:t>
            </a:r>
            <a:r>
              <a:rPr lang="en-GB" err="1">
                <a:latin typeface="AU Passata"/>
              </a:rPr>
              <a:t>recognizeable</a:t>
            </a:r>
            <a:r>
              <a:rPr lang="en-GB">
                <a:latin typeface="AU Passata"/>
              </a:rPr>
              <a:t> they also respond quicker and when the stimulus is harder to recognize (or predict in learning) then people respond slower.</a:t>
            </a:r>
            <a:endParaRPr lang="en-GB"/>
          </a:p>
          <a:p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How might we model this?</a:t>
            </a:r>
            <a:br>
              <a:rPr lang="en-GB"/>
            </a:br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93FCF20-DC2E-481E-B0B1-8A35DC4FC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168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 drift diffusion model was proposed and laid out by Roger Ratcliff. Which draws a lot of </a:t>
            </a:r>
            <a:r>
              <a:rPr lang="en-US" err="1">
                <a:latin typeface="Calibri"/>
                <a:ea typeface="Calibri"/>
                <a:cs typeface="Calibri"/>
              </a:rPr>
              <a:t>inspriation</a:t>
            </a:r>
            <a:r>
              <a:rPr lang="en-US">
                <a:latin typeface="Calibri"/>
                <a:ea typeface="Calibri"/>
                <a:cs typeface="Calibri"/>
              </a:rPr>
              <a:t> from </a:t>
            </a:r>
            <a:r>
              <a:rPr lang="en-US" err="1">
                <a:latin typeface="Calibri"/>
                <a:ea typeface="Calibri"/>
                <a:cs typeface="Calibri"/>
              </a:rPr>
              <a:t>brownian</a:t>
            </a:r>
            <a:r>
              <a:rPr lang="en-US">
                <a:latin typeface="Calibri"/>
                <a:ea typeface="Calibri"/>
                <a:cs typeface="Calibri"/>
              </a:rPr>
              <a:t> motion.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0287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4310-34A2-F3CD-1C16-3CE52D93A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4F0CD42-36BA-5AA4-7432-02C5B8E0F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991D14C-2C46-2FDB-9949-120E2FB46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 different diffusion model assumes that a subjects evidence (x) </a:t>
            </a:r>
            <a:r>
              <a:rPr lang="en-US" err="1">
                <a:latin typeface="Calibri"/>
                <a:ea typeface="Calibri"/>
                <a:cs typeface="Calibri"/>
              </a:rPr>
              <a:t>evovles</a:t>
            </a:r>
            <a:r>
              <a:rPr lang="en-US">
                <a:latin typeface="Calibri"/>
                <a:ea typeface="Calibri"/>
                <a:cs typeface="Calibri"/>
              </a:rPr>
              <a:t> in time t as </a:t>
            </a:r>
            <a:r>
              <a:rPr lang="en-US" err="1">
                <a:latin typeface="Calibri"/>
                <a:ea typeface="Calibri"/>
                <a:cs typeface="Calibri"/>
              </a:rPr>
              <a:t>stocastic</a:t>
            </a:r>
            <a:r>
              <a:rPr lang="en-US">
                <a:latin typeface="Calibri"/>
                <a:ea typeface="Calibri"/>
                <a:cs typeface="Calibri"/>
              </a:rPr>
              <a:t> differential equation (dt as the standard deviation of the normal) with a tendency (drift rate v).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4A5AA5-DBBC-D29A-AD77-92A01A41A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066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One can take it in discrete steps which makes it easier to work with.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0534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Now one can show that the red is the mean of a normal and the yellow is a dispersion of the distribution. I.e.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3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BCC8-8ACA-5DB8-D57E-8A5FC1A56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2EAA0F3-FF8D-778E-00E4-A8E38D5A6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0C476E-E109-DBAA-3E33-1BC0C9847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D28FC00-02B3-3540-3065-4B2CCBF6D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785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These two parameters thus help determine what the size and direction the evidence (x) moves as a function of time. These are the two first parameters of the DDM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9990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 probability distribution of the DDM itself follows something that is a bit more complicated that introduced 3 other parameters, alpha, tau and beta. Lets go through these 1 step at a time.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To introduce these we have to look at the "space" where the evidence is accumulated.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We have that the particle moves in 2 dem. across time (x) and up or down.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3817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What I haven't talked about is the tau (green thing in the equation) this is essentially not to interesting as its just a </a:t>
            </a:r>
            <a:r>
              <a:rPr lang="en-US" err="1">
                <a:latin typeface="Calibri"/>
                <a:ea typeface="Calibri"/>
                <a:cs typeface="Calibri"/>
              </a:rPr>
              <a:t>verical</a:t>
            </a:r>
            <a:r>
              <a:rPr lang="en-US">
                <a:latin typeface="Calibri"/>
                <a:ea typeface="Calibri"/>
                <a:cs typeface="Calibri"/>
              </a:rPr>
              <a:t> shift in when evidence starts to be accumulated. 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Thus if we shift the x-axis to the left such that 0 is now 0.2 we would have a tau = 0.2.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310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 couple together: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9623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 lot that then produces response time histograms and binary responses to the right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960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How it looks in STAN: Not to bad.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0183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So this was what I started with to be explained. How does the DDM do on this? 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Here there are some extra assumptions that I jump over. As in how is the DDM related to the stimulus intensity? And so on. 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We need to assume how the DDM is related to the stimulus intensity.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904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Decently not </a:t>
            </a:r>
            <a:r>
              <a:rPr lang="en-US" err="1">
                <a:latin typeface="Calibri"/>
                <a:ea typeface="Calibri"/>
                <a:cs typeface="Calibri"/>
              </a:rPr>
              <a:t>peferctly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AU Passata"/>
              </a:rPr>
              <a:t>But what if you are not sure about the assumption of evidence accumulation or don't want to assume it?</a:t>
            </a:r>
          </a:p>
          <a:p>
            <a:endParaRPr lang="en-US">
              <a:latin typeface="AU Passata"/>
            </a:endParaRPr>
          </a:p>
          <a:p>
            <a:r>
              <a:rPr lang="en-US">
                <a:latin typeface="AU Passata"/>
              </a:rPr>
              <a:t>Or perhaps you think you have such a nice model for the binary responses and want something similar for the RTs what might you do?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426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FC02-3086-A3DC-3A06-1A6A75903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05CF238-324A-2260-C0D1-5DF97BB28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F254D2F-32DB-62B7-1D27-0EFAE9E89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Well we have a nice model for the binary ratings, what about purely response time models? </a:t>
            </a:r>
            <a:r>
              <a:rPr lang="en-GB" err="1">
                <a:latin typeface="AU Passata"/>
              </a:rPr>
              <a:t>Chonometric</a:t>
            </a:r>
            <a:r>
              <a:rPr lang="en-GB">
                <a:latin typeface="AU Passata"/>
              </a:rPr>
              <a:t> functions. We actually have quite some </a:t>
            </a:r>
            <a:r>
              <a:rPr lang="en-GB" err="1">
                <a:latin typeface="AU Passata"/>
              </a:rPr>
              <a:t>litterature</a:t>
            </a:r>
            <a:r>
              <a:rPr lang="en-GB">
                <a:latin typeface="AU Passata"/>
              </a:rPr>
              <a:t> on this:</a:t>
            </a:r>
            <a:endParaRPr lang="en-GB"/>
          </a:p>
          <a:p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Pierons (at x = 0 rt(x) = inf)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Bonnet: log odds (logit) of the probabilities. At the extreme p -&gt; 1 RT -&gt; - inf p -&gt; 0 RT -&gt; inf</a:t>
            </a:r>
            <a:endParaRPr lang="en-GB"/>
          </a:p>
          <a:p>
            <a:endParaRPr lang="en-GB"/>
          </a:p>
          <a:p>
            <a:r>
              <a:rPr lang="en-US">
                <a:latin typeface="AU Passata"/>
              </a:rPr>
              <a:t>Palmer &amp; Stone model is based on both the stimulus intensity and the probability and produces something </a:t>
            </a:r>
            <a:r>
              <a:rPr lang="en-US" err="1">
                <a:latin typeface="AU Passata"/>
              </a:rPr>
              <a:t>sensiable</a:t>
            </a:r>
            <a:r>
              <a:rPr lang="en-US">
                <a:latin typeface="AU Passata"/>
              </a:rPr>
              <a:t> but is build from the DDM assumptions.</a:t>
            </a:r>
            <a:endParaRPr lang="en-US"/>
          </a:p>
          <a:p>
            <a:endParaRPr lang="en-US"/>
          </a:p>
          <a:p>
            <a:r>
              <a:rPr lang="en-US">
                <a:latin typeface="AU Passata"/>
              </a:rPr>
              <a:t>Then we have the entropy</a:t>
            </a:r>
            <a:endParaRPr lang="en-US"/>
          </a:p>
          <a:p>
            <a:endParaRPr lang="en-GB"/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004A18E-7AA4-A076-DCAD-2A2C4C4FE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619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C3DC5-46D3-F347-23DE-8FF26E590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9913CDC-0156-CAE3-3A81-2DA6754D7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5580167-A6EC-5927-652E-F4A249EE6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592031-C0A2-35FF-E9A8-661A08DD5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65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56DEF-697A-0D03-F175-44627693F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34A0E17-46E2-096E-90CE-69C8C61C3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9A25C05-817D-EC80-CCEC-82558E761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73A4E27-56D6-C5BE-96B4-447F68A451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513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D0F22-A1A1-B0A8-4FF9-15F4167E7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6E9FB70-B05F-DD1F-BC83-9146DE2E7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00A2282-F510-192F-0158-3C82BE7C7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Both Hyman and Hick picked up on a study and idea laid forth by a </a:t>
            </a:r>
            <a:r>
              <a:rPr lang="en-GB" err="1">
                <a:latin typeface="AU Passata"/>
              </a:rPr>
              <a:t>german</a:t>
            </a:r>
            <a:r>
              <a:rPr lang="en-GB">
                <a:latin typeface="AU Passata"/>
              </a:rPr>
              <a:t> named </a:t>
            </a:r>
            <a:r>
              <a:rPr lang="en-GB" err="1">
                <a:latin typeface="AU Passata"/>
              </a:rPr>
              <a:t>julius</a:t>
            </a:r>
            <a:r>
              <a:rPr lang="en-GB">
                <a:latin typeface="AU Passata"/>
              </a:rPr>
              <a:t> Merkel from 1885 who studied human reaction time of 10 different stimuli (as many as we have fingers). Subjects then got a visual indication of what to respond. </a:t>
            </a:r>
            <a:endParaRPr lang="da-DK"/>
          </a:p>
          <a:p>
            <a:endParaRPr lang="en-GB">
              <a:latin typeface="AU Passata"/>
            </a:endParaRPr>
          </a:p>
          <a:p>
            <a:r>
              <a:rPr lang="en-GB">
                <a:latin typeface="AU Passata"/>
              </a:rPr>
              <a:t>He manipulated the number of options and observed the difference in response time to these.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What Merkel did not claim back then was the particular type of relationship. But that was changed by hick and Hyman (prob. due partly to the </a:t>
            </a:r>
            <a:r>
              <a:rPr lang="en-GB" err="1">
                <a:latin typeface="AU Passata"/>
              </a:rPr>
              <a:t>excitment</a:t>
            </a:r>
            <a:r>
              <a:rPr lang="en-GB">
                <a:latin typeface="AU Passata"/>
              </a:rPr>
              <a:t> about </a:t>
            </a:r>
            <a:r>
              <a:rPr lang="en-GB" err="1">
                <a:latin typeface="AU Passata"/>
              </a:rPr>
              <a:t>shannon's</a:t>
            </a:r>
            <a:r>
              <a:rPr lang="en-GB">
                <a:latin typeface="AU Passata"/>
              </a:rPr>
              <a:t> contribution to communication and information).</a:t>
            </a:r>
          </a:p>
          <a:p>
            <a:endParaRPr lang="en-US"/>
          </a:p>
          <a:p>
            <a:r>
              <a:rPr lang="en-US"/>
              <a:t>"Shannon developed information entropy as a measure of the information content in a message, which is a measure of uncertainty reduced by the message"</a:t>
            </a:r>
            <a:br>
              <a:rPr lang="en-US"/>
            </a:br>
            <a:endParaRPr lang="en-US"/>
          </a:p>
          <a:p>
            <a:endParaRPr lang="en-GB"/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47B899-0F67-A0C0-D00D-17D15F8925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874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0D87A-B9C8-1498-CAEC-F2EB6442B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D4B2F48-717A-789C-7C6C-B2C90B142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920E067-D792-398B-899A-FFCF2B499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Here we see what hick found also compared to what </a:t>
            </a:r>
            <a:r>
              <a:rPr lang="en-GB" err="1">
                <a:latin typeface="AU Passata"/>
              </a:rPr>
              <a:t>merkel</a:t>
            </a:r>
            <a:r>
              <a:rPr lang="en-GB">
                <a:latin typeface="AU Passata"/>
              </a:rPr>
              <a:t> found.</a:t>
            </a:r>
            <a:endParaRPr lang="en-GB"/>
          </a:p>
          <a:p>
            <a:r>
              <a:rPr lang="en-GB">
                <a:latin typeface="AU Passata"/>
              </a:rPr>
              <a:t>That as people have more choices that can be made they respond slower but logarithmically.</a:t>
            </a:r>
          </a:p>
          <a:p>
            <a:endParaRPr lang="en-GB">
              <a:latin typeface="AU Passata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E18D1E-661C-7558-07D8-396668A02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444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F7B0-17ED-A7EE-6BA2-0437047F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05CE011-BB5D-268D-4CC6-51168DEEC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92D2F94-5CEF-AA92-E688-547FA4685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>
                <a:latin typeface="AU Passata"/>
              </a:rPr>
            </a:br>
            <a:r>
              <a:rPr lang="en-GB" err="1">
                <a:latin typeface="AU Passata"/>
              </a:rPr>
              <a:t>Hymann</a:t>
            </a:r>
            <a:r>
              <a:rPr lang="en-GB">
                <a:latin typeface="AU Passata"/>
              </a:rPr>
              <a:t> showed the same thing, that as people have more choices that can be made they respond slower but logarithmically.</a:t>
            </a:r>
          </a:p>
          <a:p>
            <a:br>
              <a:rPr lang="en-GB"/>
            </a:br>
            <a:r>
              <a:rPr lang="en-GB">
                <a:latin typeface="AU Passata"/>
              </a:rPr>
              <a:t>He just plotted it as the entropy and thus the line becomes linear.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Thus people get slower with more options this can be framed as becoming linearly slower with the entropy of the stimulus (higher number stimuli gives higher entropy). </a:t>
            </a:r>
            <a:endParaRPr lang="en-GB"/>
          </a:p>
          <a:p>
            <a:endParaRPr lang="en-GB">
              <a:latin typeface="AU Passata"/>
            </a:endParaRPr>
          </a:p>
          <a:p>
            <a:r>
              <a:rPr lang="en-GB">
                <a:latin typeface="AU Passata"/>
              </a:rPr>
              <a:t>If these stimuli have the same probability the relationship between entropy and number of stimuli is H = log(n).</a:t>
            </a:r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6F5C84-4239-7A3B-F228-78C999FF0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7103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00D4A-D5A6-D4F8-67EC-378355A2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E68E7CC-C67C-5338-9C05-712432944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1474749-FBE4-D3AD-7FC8-26C859D00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Grossman in the same two years wanted to extend the findings </a:t>
            </a:r>
            <a:r>
              <a:rPr lang="en-GB" err="1">
                <a:latin typeface="AU Passata"/>
              </a:rPr>
              <a:t>og</a:t>
            </a:r>
            <a:r>
              <a:rPr lang="en-GB">
                <a:latin typeface="AU Passata"/>
              </a:rPr>
              <a:t> </a:t>
            </a:r>
            <a:r>
              <a:rPr lang="en-GB" err="1">
                <a:latin typeface="AU Passata"/>
              </a:rPr>
              <a:t>hyman</a:t>
            </a:r>
            <a:r>
              <a:rPr lang="en-GB">
                <a:latin typeface="AU Passata"/>
              </a:rPr>
              <a:t> and hick to cases where there wasn't equal probability.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He did this with playing cards. 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He asked his subjects to pick one card at a time and then (given some goal) to sort the cards.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0797E16-EE98-827C-92FA-A847DD7F5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6878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FF996-5651-07E1-7A53-19D84E42C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8F00CCC-9CFE-FF1C-7A71-81481A1F4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8F1C762-A7BC-31BE-AE31-443473D44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With this he could for instance say sort it to black and red (equal probabilities with 2 choices) or perhaps into pictures vs non-pictures (non-equal probabilities with 2 choices).</a:t>
            </a: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A2D130-6418-B8EC-B56D-B657DBE1E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44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E1965-228A-772C-576E-833F39F64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428686F-DB67-1E7D-421D-A1332247B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0D82EAE-E029-F96C-0B37-12E617CEB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U Passata"/>
              </a:rPr>
              <a:t>He found that the time per card i.e. the response time was linearly related to the entropy per card.</a:t>
            </a:r>
            <a:endParaRPr lang="en-GB"/>
          </a:p>
          <a:p>
            <a:endParaRPr lang="en-GB"/>
          </a:p>
          <a:p>
            <a:r>
              <a:rPr lang="en-GB">
                <a:latin typeface="AU Passata"/>
              </a:rPr>
              <a:t>So what does this mean?</a:t>
            </a:r>
          </a:p>
          <a:p>
            <a:endParaRPr lang="en-GB">
              <a:latin typeface="AU Passata"/>
            </a:endParaRPr>
          </a:p>
          <a:p>
            <a:r>
              <a:rPr lang="en-GB">
                <a:latin typeface="AU Passata"/>
              </a:rPr>
              <a:t>It means that the entropy equations seems to hold also for probabilities that are different from one another.</a:t>
            </a:r>
          </a:p>
          <a:p>
            <a:endParaRPr lang="en-GB">
              <a:latin typeface="AU Passata"/>
            </a:endParaRPr>
          </a:p>
          <a:p>
            <a:r>
              <a:rPr lang="en-GB">
                <a:latin typeface="AU Passata"/>
              </a:rPr>
              <a:t>We can use this as the psychometric function produces the probability that the subject will respond (either 0 or 1) and thus use it in our equation.</a:t>
            </a:r>
          </a:p>
          <a:p>
            <a:endParaRPr lang="en-GB">
              <a:latin typeface="AU Passata"/>
            </a:endParaRPr>
          </a:p>
          <a:p>
            <a:br>
              <a:rPr lang="en-GB">
                <a:latin typeface="AU Passata"/>
              </a:rPr>
            </a:br>
            <a:endParaRPr lang="en-GB">
              <a:latin typeface="AU Passata"/>
            </a:endParaRPr>
          </a:p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0293E09-85E1-8BCE-B2C0-74F6DE000A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869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So we had this: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1206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the psychometric </a:t>
            </a:r>
            <a:r>
              <a:rPr lang="en-US" err="1">
                <a:latin typeface="Calibri"/>
                <a:ea typeface="Calibri"/>
                <a:cs typeface="Calibri"/>
              </a:rPr>
              <a:t>fucntion</a:t>
            </a:r>
            <a:r>
              <a:rPr lang="en-US">
                <a:latin typeface="Calibri"/>
                <a:ea typeface="Calibri"/>
                <a:cs typeface="Calibri"/>
              </a:rPr>
              <a:t> and the entropy function on the response times that are influenced by the psychometric: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0446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looks like this in stan: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Look at the two likelihood statements: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329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 two overlaid.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2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is </a:t>
            </a:r>
            <a:r>
              <a:rPr lang="da-DK" dirty="0" err="1"/>
              <a:t>this</a:t>
            </a:r>
            <a:r>
              <a:rPr lang="da-DK" dirty="0"/>
              <a:t> model </a:t>
            </a:r>
            <a:r>
              <a:rPr lang="da-DK" dirty="0" err="1"/>
              <a:t>naïve</a:t>
            </a:r>
            <a:r>
              <a:rPr lang="da-DK" dirty="0"/>
              <a:t>?</a:t>
            </a:r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384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4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A3E86-2A28-B691-3D1A-F92A9EEB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E5961F-6915-C062-1094-50E841AC5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339AD34-8ACC-0224-0FF5-C7389ABFB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is </a:t>
            </a:r>
            <a:r>
              <a:rPr lang="da-DK" dirty="0" err="1"/>
              <a:t>this</a:t>
            </a:r>
            <a:r>
              <a:rPr lang="da-DK" dirty="0"/>
              <a:t> model </a:t>
            </a:r>
            <a:r>
              <a:rPr lang="da-DK" dirty="0" err="1"/>
              <a:t>naïve</a:t>
            </a:r>
            <a:r>
              <a:rPr lang="da-DK" dirty="0"/>
              <a:t>?</a:t>
            </a:r>
            <a:endParaRPr lang="en-GB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DCA1E5F-EE1D-F8C6-1E67-B49A30FE5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2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/>
          </a:p>
        </p:txBody>
      </p:sp>
      <p:sp>
        <p:nvSpPr>
          <p:cNvPr id="33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>
                <a:solidFill>
                  <a:schemeClr val="bg1"/>
                </a:solidFill>
                <a:latin typeface="AU Passata Light" pitchFamily="34" charset="0"/>
              </a:rPr>
              <a:t>Department of Clinical Medicine</a:t>
            </a:r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7th of April 2025</a:t>
            </a: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Postdoctoral Fellow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Arthur Courtin</a:t>
            </a:r>
          </a:p>
        </p:txBody>
      </p:sp>
      <p:sp>
        <p:nvSpPr>
          <p:cNvPr id="39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16" name="Au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1904300421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en-GB"/>
              <a:t>Click to add Quote text, for next level ENTER and TAB</a:t>
            </a:r>
          </a:p>
          <a:p>
            <a:pPr lvl="1"/>
            <a:r>
              <a:rPr lang="en-GB"/>
              <a:t>Second level</a:t>
            </a:r>
          </a:p>
          <a:p>
            <a:pPr lvl="2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en-GB"/>
              <a:t>Click to add Quote text, for next level ENTER and TAB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en-GB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err="1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en-GB" sz="10000" kern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GB" sz="10000" kern="0" err="1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en-GB" sz="1000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9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9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>
                <a:solidFill>
                  <a:schemeClr val="bg1"/>
                </a:solidFill>
                <a:latin typeface="AU Passata Light" pitchFamily="34" charset="0"/>
              </a:rPr>
              <a:t>Department of Clinical Medicine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7th of April 2025</a:t>
            </a: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Postdoctoral Fellow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Arthur Courtin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676718589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4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>
                <a:solidFill>
                  <a:schemeClr val="bg1"/>
                </a:solidFill>
                <a:latin typeface="AU Passata Light" pitchFamily="34" charset="0"/>
              </a:rPr>
              <a:t>Department of Clinical Medicine</a:t>
            </a: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7th of April 2025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Postdoctoral Fellow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Arthur Courtin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1110169772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  <a:p>
            <a:pPr algn="ctr"/>
            <a:endParaRPr lang="en-GB" sz="4799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  <a:p>
            <a:pPr algn="ctr"/>
            <a:endParaRPr lang="en-GB" sz="4799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/>
              <a:t>Insert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  <a:p>
            <a:pPr algn="ctr"/>
            <a:endParaRPr lang="en-GB" sz="4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/>
              <a:t>Click here and add image via Templafy Image Library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  <a:endParaRPr lang="en-GB"/>
          </a:p>
          <a:p>
            <a:pPr lvl="1"/>
            <a:r>
              <a:rPr lang="en-GB" noProof="0"/>
              <a:t>Second level</a:t>
            </a:r>
            <a:endParaRPr lang="en-GB"/>
          </a:p>
          <a:p>
            <a:pPr lvl="2"/>
            <a:r>
              <a:rPr lang="en-GB" noProof="0"/>
              <a:t>Third level</a:t>
            </a:r>
            <a:endParaRPr lang="en-GB"/>
          </a:p>
          <a:p>
            <a:pPr lvl="3"/>
            <a:r>
              <a:rPr lang="en-GB" noProof="0"/>
              <a:t>Fourth level</a:t>
            </a:r>
            <a:endParaRPr lang="en-GB"/>
          </a:p>
          <a:p>
            <a:pPr lvl="4"/>
            <a:r>
              <a:rPr lang="en-GB" noProof="0"/>
              <a:t>Fifth level</a:t>
            </a:r>
            <a:endParaRPr lang="en-GB"/>
          </a:p>
          <a:p>
            <a:pPr lvl="5"/>
            <a:r>
              <a:rPr lang="en-GB" noProof="0"/>
              <a:t>6 level</a:t>
            </a:r>
            <a:endParaRPr lang="en-GB"/>
          </a:p>
          <a:p>
            <a:pPr lvl="6"/>
            <a:r>
              <a:rPr lang="en-GB" noProof="0"/>
              <a:t>7 level</a:t>
            </a:r>
            <a:endParaRPr lang="en-GB"/>
          </a:p>
          <a:p>
            <a:pPr lvl="7"/>
            <a:r>
              <a:rPr lang="en-GB" noProof="0"/>
              <a:t>8 level</a:t>
            </a:r>
            <a:endParaRPr lang="en-GB"/>
          </a:p>
          <a:p>
            <a:pPr lvl="8"/>
            <a:r>
              <a:rPr lang="en-GB" noProof="0"/>
              <a:t>9 level</a:t>
            </a:r>
            <a:endParaRPr lang="en-GB"/>
          </a:p>
        </p:txBody>
      </p:sp>
      <p:pic>
        <p:nvPicPr>
          <p:cNvPr id="134746383" name="SecondaryLogo_sort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/>
          </a:p>
          <a:p>
            <a:pPr algn="ctr"/>
            <a:endParaRPr lang="en-GB" sz="4799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tx1"/>
                </a:solidFill>
                <a:latin typeface="+mn-lt"/>
              </a:rPr>
              <a:t>Arthur Courtin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tx1"/>
                </a:solidFill>
                <a:latin typeface="+mn-lt"/>
              </a:rPr>
              <a:t>7th of April 2025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tx1"/>
                </a:solidFill>
                <a:latin typeface="+mn-lt"/>
              </a:rPr>
              <a:t>Postdoctoral Fellow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>
                <a:solidFill>
                  <a:schemeClr val="tx1"/>
                </a:solidFill>
                <a:latin typeface="AU Passata Light" pitchFamily="34" charset="0"/>
              </a:rPr>
              <a:t>Department of Clinical Medicine</a:t>
            </a: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7992" y="6581497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78417F83-4CBA-48F2-BAD0-783AE3701E32}" type="datetimeFigureOut">
              <a:rPr lang="en-GB" smtClean="0"/>
              <a:pPr/>
              <a:t>06/10/2025</a:t>
            </a:fld>
            <a:r>
              <a:rPr lang="en-GB"/>
              <a:t>01/12/2023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</p:sldLayoutIdLs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5" Type="http://schemas.openxmlformats.org/officeDocument/2006/relationships/image" Target="../media/image28.em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5" Type="http://schemas.openxmlformats.org/officeDocument/2006/relationships/image" Target="../media/image29.gi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30.g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31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hyperlink" Target="https://body-pain-perception-lab.github.io/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5" Type="http://schemas.openxmlformats.org/officeDocument/2006/relationships/image" Target="../media/image17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4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5" Type="http://schemas.openxmlformats.org/officeDocument/2006/relationships/image" Target="../media/image43.emf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5" Type="http://schemas.openxmlformats.org/officeDocument/2006/relationships/image" Target="../media/image44.emf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5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4" Type="http://schemas.openxmlformats.org/officeDocument/2006/relationships/image" Target="../media/image5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5" Type="http://schemas.openxmlformats.org/officeDocument/2006/relationships/image" Target="../media/image43.emf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4" Type="http://schemas.openxmlformats.org/officeDocument/2006/relationships/image" Target="../media/image68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4" Type="http://schemas.openxmlformats.org/officeDocument/2006/relationships/image" Target="../media/image7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Relationship Id="rId4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5" Type="http://schemas.openxmlformats.org/officeDocument/2006/relationships/image" Target="../media/image105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7470215308416625" TargetMode="External"/><Relationship Id="rId2" Type="http://schemas.openxmlformats.org/officeDocument/2006/relationships/hyperlink" Target="https://doi.org/10.1037/xge0000511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037/h0056940" TargetMode="External"/><Relationship Id="rId4" Type="http://schemas.openxmlformats.org/officeDocument/2006/relationships/hyperlink" Target="https://doi.org/10.1080/17470215208416600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esperFischer/Cognitive-Science-Exercises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5838" y="2288444"/>
            <a:ext cx="10220325" cy="2049792"/>
          </a:xfrm>
        </p:spPr>
        <p:txBody>
          <a:bodyPr/>
          <a:lstStyle/>
          <a:p>
            <a:pPr algn="ctr"/>
            <a:r>
              <a:rPr lang="en-GB"/>
              <a:t>Psychophysics: </a:t>
            </a:r>
            <a:r>
              <a:rPr lang="en-GB" sz="4400"/>
              <a:t>computational modelling of human perception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32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EACD2-BD89-2300-9CDE-836506042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E40301-C4EF-4AA5-ADB4-B1CEC309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naïve model of detection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367FA6-63F4-E865-A33E-F024EDE74DA7}"/>
              </a:ext>
            </a:extLst>
          </p:cNvPr>
          <p:cNvSpPr txBox="1"/>
          <p:nvPr/>
        </p:nvSpPr>
        <p:spPr>
          <a:xfrm>
            <a:off x="3786935" y="3195090"/>
            <a:ext cx="4613955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3200" b="1" dirty="0" err="1">
                <a:latin typeface="+mn-lt"/>
              </a:rPr>
              <a:t>Why</a:t>
            </a:r>
            <a:r>
              <a:rPr lang="da-DK" sz="3200" b="1" dirty="0">
                <a:latin typeface="+mn-lt"/>
              </a:rPr>
              <a:t> is </a:t>
            </a:r>
            <a:r>
              <a:rPr lang="da-DK" sz="3200" b="1" dirty="0" err="1">
                <a:latin typeface="+mn-lt"/>
              </a:rPr>
              <a:t>this</a:t>
            </a:r>
            <a:r>
              <a:rPr lang="da-DK" sz="3200" b="1" dirty="0">
                <a:latin typeface="+mn-lt"/>
              </a:rPr>
              <a:t> model naive? </a:t>
            </a:r>
            <a:endParaRPr lang="en-GB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006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7E01F-EC60-44BB-F7E3-3B6C275F1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FDBBEA-D4BE-1BFA-CDCE-654AF360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</a:t>
            </a:r>
            <a:r>
              <a:rPr lang="en-GB"/>
              <a:t> live in A noisy world…</a:t>
            </a:r>
          </a:p>
        </p:txBody>
      </p:sp>
      <p:pic>
        <p:nvPicPr>
          <p:cNvPr id="1026" name="Picture 2" descr="6 types of shower heads to consider for your bathroom renovation">
            <a:extLst>
              <a:ext uri="{FF2B5EF4-FFF2-40B4-BE49-F238E27FC236}">
                <a16:creationId xmlns:a16="http://schemas.microsoft.com/office/drawing/2014/main" id="{32F12242-BB80-82DD-6F6C-2BD06EE0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49" y="2574542"/>
            <a:ext cx="3985019" cy="26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bile Phone Ringing icon SVG Vector &amp; PNG Free Download | UXWing">
            <a:extLst>
              <a:ext uri="{FF2B5EF4-FFF2-40B4-BE49-F238E27FC236}">
                <a16:creationId xmlns:a16="http://schemas.microsoft.com/office/drawing/2014/main" id="{7C3C5C89-AE4D-7368-8DCD-43C8CBF0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48" y="1627427"/>
            <a:ext cx="1456930" cy="124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ish Modern Style: Sleek, Organic and Timeless - Atomic Ranch">
            <a:extLst>
              <a:ext uri="{FF2B5EF4-FFF2-40B4-BE49-F238E27FC236}">
                <a16:creationId xmlns:a16="http://schemas.microsoft.com/office/drawing/2014/main" id="{B5CB3117-CFAB-3D11-4561-E94F483F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65" y="2574542"/>
            <a:ext cx="4267812" cy="26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30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7DA79-52AC-E423-764B-33AD849A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C4D8D-2594-DD21-6D83-6297FE31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But we live in A noisy world…</a:t>
            </a:r>
          </a:p>
        </p:txBody>
      </p:sp>
      <p:pic>
        <p:nvPicPr>
          <p:cNvPr id="2052" name="Picture 4" descr="Where's Waldo? | Paperflite">
            <a:extLst>
              <a:ext uri="{FF2B5EF4-FFF2-40B4-BE49-F238E27FC236}">
                <a16:creationId xmlns:a16="http://schemas.microsoft.com/office/drawing/2014/main" id="{29ABB91B-EBD5-0683-320C-2BA443D6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64" y="1185788"/>
            <a:ext cx="7479098" cy="50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AR CUTOUTS SC758 Where's Waldo Cardboard Cutout Life Size Multi Color  Cardboard Decoration Figure : Amazon.de: Home &amp; Kitchen">
            <a:extLst>
              <a:ext uri="{FF2B5EF4-FFF2-40B4-BE49-F238E27FC236}">
                <a16:creationId xmlns:a16="http://schemas.microsoft.com/office/drawing/2014/main" id="{0C8047D0-405E-406C-F008-032C9DF9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99"/>
            <a:ext cx="2244044" cy="22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89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A6235-8904-8373-252C-E37FCD404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80C1CF-C8A5-CB31-5921-9320F291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 That we sample with A noisy system</a:t>
            </a:r>
          </a:p>
        </p:txBody>
      </p:sp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id="{F404185A-91BC-BF3B-7B69-685D0A72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87" y="1599190"/>
            <a:ext cx="6191650" cy="42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0">
            <a:extLst>
              <a:ext uri="{FF2B5EF4-FFF2-40B4-BE49-F238E27FC236}">
                <a16:creationId xmlns:a16="http://schemas.microsoft.com/office/drawing/2014/main" id="{E65F2767-B2C3-7653-13E1-4F633B46382F}"/>
              </a:ext>
            </a:extLst>
          </p:cNvPr>
          <p:cNvSpPr txBox="1"/>
          <p:nvPr/>
        </p:nvSpPr>
        <p:spPr>
          <a:xfrm>
            <a:off x="7722130" y="5963546"/>
            <a:ext cx="2307298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Faisal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Nat Rev Neuro </a:t>
            </a:r>
            <a:r>
              <a:rPr lang="en-US" sz="1200">
                <a:latin typeface="+mn-lt"/>
              </a:rPr>
              <a:t>(2008)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70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898B2-C132-1442-5F1C-57B021414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AF4D50-815B-D5C2-0FBC-C0D71556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</a:t>
            </a:r>
            <a:r>
              <a:rPr lang="en-GB"/>
              <a:t> better model of perception</a:t>
            </a:r>
          </a:p>
        </p:txBody>
      </p:sp>
      <p:pic>
        <p:nvPicPr>
          <p:cNvPr id="3" name="Image 2" descr="Une image contenant diagramm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FA48FFB9-80F6-8DBF-5C6C-D9F5F5DC5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54" y="1700808"/>
            <a:ext cx="5440315" cy="4322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82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F8E31-CE98-3977-45EF-1C712DBB5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37E2C-6524-AFB6-27DE-48A701B8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</a:t>
            </a:r>
            <a:r>
              <a:rPr lang="en-GB"/>
              <a:t> better model of perception</a:t>
            </a:r>
          </a:p>
        </p:txBody>
      </p:sp>
      <p:pic>
        <p:nvPicPr>
          <p:cNvPr id="2" name="Image 10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BB8A96FE-F248-76BE-14DA-A95BF008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17" y="1556792"/>
            <a:ext cx="5524791" cy="4403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41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/>
              <p:nvPr/>
            </p:nvSpPr>
            <p:spPr>
              <a:xfrm>
                <a:off x="2662781" y="1484784"/>
                <a:ext cx="6862263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84784"/>
                <a:ext cx="6862263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C80FEE4-9857-A159-7E23-15CC0AD00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258" y="2132856"/>
            <a:ext cx="5334000" cy="400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21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/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8A8702A8-B971-93B4-2F0E-09E94F48E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160000"/>
            <a:ext cx="3960000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903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/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6B675A10-5708-8ADE-47B6-A62751395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160000"/>
            <a:ext cx="3960000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030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/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EEF03E4D-C44D-A807-2FF4-58A29D895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160000"/>
            <a:ext cx="3960000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07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are we?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1C54F1-0BEB-2684-4561-1608F90CF52E}"/>
              </a:ext>
            </a:extLst>
          </p:cNvPr>
          <p:cNvGrpSpPr/>
          <p:nvPr/>
        </p:nvGrpSpPr>
        <p:grpSpPr>
          <a:xfrm>
            <a:off x="1176082" y="1911001"/>
            <a:ext cx="2975943" cy="3043233"/>
            <a:chOff x="1875824" y="1422301"/>
            <a:chExt cx="2975943" cy="304323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232C56F-F16A-5C6E-B8E9-EF6C10CF0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004" y="1422301"/>
              <a:ext cx="2042153" cy="20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16644C-475C-68F3-BEBC-0E958164F5C2}"/>
                </a:ext>
              </a:extLst>
            </p:cNvPr>
            <p:cNvSpPr txBox="1"/>
            <p:nvPr/>
          </p:nvSpPr>
          <p:spPr>
            <a:xfrm>
              <a:off x="1875824" y="3588371"/>
              <a:ext cx="2975943" cy="8771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2000" b="1">
                  <a:latin typeface="+mn-lt"/>
                </a:rPr>
                <a:t>Arthur  S. Courtin, PT, </a:t>
              </a:r>
              <a:r>
                <a:rPr lang="da-DK" sz="2000" b="1" err="1">
                  <a:latin typeface="+mn-lt"/>
                </a:rPr>
                <a:t>PhD</a:t>
              </a:r>
              <a:endParaRPr lang="da-DK" sz="2000" b="1">
                <a:latin typeface="+mn-lt"/>
              </a:endParaRPr>
            </a:p>
            <a:p>
              <a:pPr algn="ctr">
                <a:lnSpc>
                  <a:spcPct val="95000"/>
                </a:lnSpc>
              </a:pPr>
              <a:r>
                <a:rPr lang="da-DK" sz="2000" err="1">
                  <a:latin typeface="+mn-lt"/>
                </a:rPr>
                <a:t>Postdoctoral</a:t>
              </a:r>
              <a:r>
                <a:rPr lang="da-DK" sz="2000">
                  <a:latin typeface="+mn-lt"/>
                </a:rPr>
                <a:t> </a:t>
              </a:r>
              <a:r>
                <a:rPr lang="da-DK" sz="2000" err="1">
                  <a:latin typeface="+mn-lt"/>
                </a:rPr>
                <a:t>fellow</a:t>
              </a:r>
              <a:endParaRPr lang="da-DK" sz="2000">
                <a:latin typeface="+mn-lt"/>
              </a:endParaRPr>
            </a:p>
            <a:p>
              <a:pPr algn="ctr">
                <a:lnSpc>
                  <a:spcPct val="95000"/>
                </a:lnSpc>
              </a:pPr>
              <a:r>
                <a:rPr lang="da-DK" sz="2000">
                  <a:latin typeface="+mn-lt"/>
                </a:rPr>
                <a:t>arthur.courtin@cfin.au.dk</a:t>
              </a:r>
              <a:endParaRPr lang="en-GB" sz="2000"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6094B0E-FD10-BE93-F3D4-A9E4664A5C9C}"/>
              </a:ext>
            </a:extLst>
          </p:cNvPr>
          <p:cNvGrpSpPr/>
          <p:nvPr/>
        </p:nvGrpSpPr>
        <p:grpSpPr>
          <a:xfrm>
            <a:off x="4730398" y="1836411"/>
            <a:ext cx="2727029" cy="3117824"/>
            <a:chOff x="6870982" y="1372644"/>
            <a:chExt cx="2727029" cy="311782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57B8EE3-2E14-DEE7-1275-37D1DB2C2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420" y="1372644"/>
              <a:ext cx="2042154" cy="204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0254C4-AEB5-978F-2D05-8B375211FE13}"/>
                </a:ext>
              </a:extLst>
            </p:cNvPr>
            <p:cNvSpPr txBox="1"/>
            <p:nvPr/>
          </p:nvSpPr>
          <p:spPr>
            <a:xfrm>
              <a:off x="6870982" y="3613305"/>
              <a:ext cx="2727029" cy="8771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000" b="1">
                  <a:latin typeface="+mn-lt"/>
                </a:rPr>
                <a:t>Jesper Fischer Ehmsen</a:t>
              </a:r>
            </a:p>
            <a:p>
              <a:pPr algn="ctr">
                <a:lnSpc>
                  <a:spcPct val="95000"/>
                </a:lnSpc>
              </a:pPr>
              <a:r>
                <a:rPr lang="da-DK" sz="2000">
                  <a:latin typeface="+mn-lt"/>
                </a:rPr>
                <a:t>Research </a:t>
              </a:r>
              <a:r>
                <a:rPr lang="da-DK" sz="2000" err="1">
                  <a:latin typeface="+mn-lt"/>
                </a:rPr>
                <a:t>assistant</a:t>
              </a:r>
              <a:endParaRPr lang="da-DK" sz="2000">
                <a:latin typeface="+mn-lt"/>
              </a:endParaRPr>
            </a:p>
            <a:p>
              <a:pPr algn="ctr">
                <a:lnSpc>
                  <a:spcPct val="95000"/>
                </a:lnSpc>
              </a:pPr>
              <a:r>
                <a:rPr lang="en-GB" sz="2000">
                  <a:latin typeface="+mn-lt"/>
                </a:rPr>
                <a:t>jesperfischer@cfin.au.dk</a:t>
              </a:r>
              <a:endParaRPr lang="da-DK" sz="2000"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4704E0-50B5-05FF-3230-0A020403403A}"/>
              </a:ext>
            </a:extLst>
          </p:cNvPr>
          <p:cNvGrpSpPr/>
          <p:nvPr/>
        </p:nvGrpSpPr>
        <p:grpSpPr>
          <a:xfrm>
            <a:off x="8297035" y="1893272"/>
            <a:ext cx="3491019" cy="3060962"/>
            <a:chOff x="8034274" y="1893273"/>
            <a:chExt cx="3491019" cy="306096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DA4F062-1485-154E-622D-E4DF00A03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708" y="1893273"/>
              <a:ext cx="2042153" cy="204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AED54F-9CC6-7F34-F3AF-6E90EED7D121}"/>
                </a:ext>
              </a:extLst>
            </p:cNvPr>
            <p:cNvSpPr txBox="1"/>
            <p:nvPr/>
          </p:nvSpPr>
          <p:spPr>
            <a:xfrm>
              <a:off x="8034274" y="4077072"/>
              <a:ext cx="3491019" cy="8771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a-DK" sz="2000" b="1">
                  <a:latin typeface="+mn-lt"/>
                </a:rPr>
                <a:t>Body, </a:t>
              </a:r>
              <a:r>
                <a:rPr lang="da-DK" sz="2000" b="1" err="1">
                  <a:latin typeface="+mn-lt"/>
                </a:rPr>
                <a:t>pain</a:t>
              </a:r>
              <a:r>
                <a:rPr lang="da-DK" sz="2000" b="1">
                  <a:latin typeface="+mn-lt"/>
                </a:rPr>
                <a:t>, and perception lab</a:t>
              </a:r>
            </a:p>
            <a:p>
              <a:pPr algn="ctr">
                <a:lnSpc>
                  <a:spcPct val="95000"/>
                </a:lnSpc>
              </a:pPr>
              <a:r>
                <a:rPr lang="da-DK" sz="2000">
                  <a:latin typeface="+mn-lt"/>
                </a:rPr>
                <a:t>Head: Francesca Fardo, </a:t>
              </a:r>
              <a:r>
                <a:rPr lang="da-DK" sz="2000" err="1">
                  <a:latin typeface="+mn-lt"/>
                </a:rPr>
                <a:t>PhD</a:t>
              </a:r>
              <a:endParaRPr lang="da-DK" sz="2000">
                <a:latin typeface="+mn-lt"/>
              </a:endParaRPr>
            </a:p>
            <a:p>
              <a:pPr algn="ctr">
                <a:lnSpc>
                  <a:spcPct val="95000"/>
                </a:lnSpc>
              </a:pPr>
              <a:r>
                <a:rPr lang="en-GB" sz="2000">
                  <a:latin typeface="+mn-lt"/>
                </a:rPr>
                <a:t>bpp@cfin.au.dk</a:t>
              </a:r>
              <a:endParaRPr lang="da-DK" sz="2000">
                <a:latin typeface="+mn-lt"/>
              </a:endParaRPr>
            </a:p>
          </p:txBody>
        </p:sp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DAE3028C-1DF2-169E-DAB8-8BA95F918162}"/>
              </a:ext>
            </a:extLst>
          </p:cNvPr>
          <p:cNvSpPr txBox="1"/>
          <p:nvPr/>
        </p:nvSpPr>
        <p:spPr>
          <a:xfrm>
            <a:off x="8289616" y="4951630"/>
            <a:ext cx="3505003" cy="204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u="sng">
                <a:solidFill>
                  <a:srgbClr val="03428E"/>
                </a:solidFill>
                <a:cs typeface="Arial"/>
                <a:hlinkClick r:id="rId7"/>
              </a:rPr>
              <a:t>https://body-pain-perception-lab.github.io/</a:t>
            </a:r>
            <a:endParaRPr lang="da-DK" sz="1400">
              <a:solidFill>
                <a:srgbClr val="000000"/>
              </a:solidFill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92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/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12776"/>
                <a:ext cx="6862263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8881FA5E-0DA0-0A65-5585-0D572E669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160000"/>
            <a:ext cx="3960000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89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4DC7E-1B38-999C-FEE0-75511F1BE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196A3E-2733-C97C-69C1-855EA28E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27629-ACCF-021E-3108-CC758BE0A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1243826"/>
            <a:ext cx="6506881" cy="4705454"/>
          </a:xfrm>
          <a:prstGeom prst="rect">
            <a:avLst/>
          </a:prstGeom>
        </p:spPr>
      </p:pic>
      <p:sp>
        <p:nvSpPr>
          <p:cNvPr id="6" name="ZoneTexte 10">
            <a:extLst>
              <a:ext uri="{FF2B5EF4-FFF2-40B4-BE49-F238E27FC236}">
                <a16:creationId xmlns:a16="http://schemas.microsoft.com/office/drawing/2014/main" id="{F84C7B38-F7FB-4BC3-0DB1-2DD5475D7226}"/>
              </a:ext>
            </a:extLst>
          </p:cNvPr>
          <p:cNvSpPr txBox="1"/>
          <p:nvPr/>
        </p:nvSpPr>
        <p:spPr>
          <a:xfrm>
            <a:off x="6814492" y="6036945"/>
            <a:ext cx="4410566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Kingdom &amp; Prins, “</a:t>
            </a:r>
            <a:r>
              <a:rPr lang="en-US" sz="1200" i="1">
                <a:latin typeface="+mn-lt"/>
              </a:rPr>
              <a:t>Psychophysics: A Practical Introduction” </a:t>
            </a:r>
            <a:r>
              <a:rPr lang="en-US" sz="1200">
                <a:latin typeface="+mn-lt"/>
              </a:rPr>
              <a:t>(2010)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690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40326-5D8C-A363-0F6D-C2B73AAFF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8D2D86-6EC9-3BDD-0586-7E80523D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53222-6865-C972-4999-16BD54A4B2F8}"/>
              </a:ext>
            </a:extLst>
          </p:cNvPr>
          <p:cNvSpPr txBox="1"/>
          <p:nvPr/>
        </p:nvSpPr>
        <p:spPr>
          <a:xfrm>
            <a:off x="1510318" y="3195090"/>
            <a:ext cx="9167190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3200" b="1" dirty="0" err="1">
                <a:latin typeface="+mn-lt"/>
              </a:rPr>
              <a:t>What</a:t>
            </a:r>
            <a:r>
              <a:rPr lang="da-DK" sz="3200" b="1" dirty="0">
                <a:latin typeface="+mn-lt"/>
              </a:rPr>
              <a:t> </a:t>
            </a:r>
            <a:r>
              <a:rPr lang="da-DK" sz="3200" b="1" dirty="0" err="1">
                <a:latin typeface="+mn-lt"/>
              </a:rPr>
              <a:t>could</a:t>
            </a:r>
            <a:r>
              <a:rPr lang="da-DK" sz="3200" b="1" dirty="0">
                <a:latin typeface="+mn-lt"/>
              </a:rPr>
              <a:t> </a:t>
            </a:r>
            <a:r>
              <a:rPr lang="da-DK" sz="3200" b="1" dirty="0" err="1">
                <a:latin typeface="+mn-lt"/>
              </a:rPr>
              <a:t>explain</a:t>
            </a:r>
            <a:r>
              <a:rPr lang="da-DK" sz="3200" b="1" dirty="0">
                <a:latin typeface="+mn-lt"/>
              </a:rPr>
              <a:t> differences in </a:t>
            </a:r>
            <a:r>
              <a:rPr lang="da-DK" sz="3200" b="1" dirty="0" err="1">
                <a:latin typeface="+mn-lt"/>
              </a:rPr>
              <a:t>function</a:t>
            </a:r>
            <a:r>
              <a:rPr lang="da-DK" sz="3200" b="1" dirty="0">
                <a:latin typeface="+mn-lt"/>
              </a:rPr>
              <a:t> </a:t>
            </a:r>
            <a:r>
              <a:rPr lang="da-DK" sz="3200" b="1" dirty="0" err="1">
                <a:latin typeface="+mn-lt"/>
              </a:rPr>
              <a:t>shape</a:t>
            </a:r>
            <a:r>
              <a:rPr lang="da-DK" sz="3200" b="1" dirty="0">
                <a:latin typeface="+mn-lt"/>
              </a:rPr>
              <a:t>?</a:t>
            </a:r>
            <a:endParaRPr lang="en-GB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4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FF3F1-5D71-AA57-ACE1-627F5B50A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6D7B99-F104-7D0D-5AD3-BD7156A4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detection</a:t>
            </a:r>
            <a:endParaRPr lang="en-GB"/>
          </a:p>
        </p:txBody>
      </p:sp>
      <p:pic>
        <p:nvPicPr>
          <p:cNvPr id="2" name="Image 10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FA1F334D-25C6-9BD9-E1A9-C07C6AC7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17" y="1556792"/>
            <a:ext cx="5524791" cy="4403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754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practice – method of limits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65F124-7E0A-611F-FB36-67C6331C6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844" y="1297573"/>
            <a:ext cx="4158719" cy="42775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1BB7388-0487-A71C-2B5F-C5A32B1F6EDB}"/>
              </a:ext>
            </a:extLst>
          </p:cNvPr>
          <p:cNvSpPr txBox="1"/>
          <p:nvPr/>
        </p:nvSpPr>
        <p:spPr>
          <a:xfrm>
            <a:off x="2782044" y="5775003"/>
            <a:ext cx="1996893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err="1">
                <a:latin typeface="+mn-lt"/>
              </a:rPr>
              <a:t>Fruhstorfer</a:t>
            </a:r>
            <a:r>
              <a:rPr lang="en-US" sz="1200">
                <a:latin typeface="+mn-lt"/>
              </a:rPr>
              <a:t>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JNNP </a:t>
            </a:r>
            <a:r>
              <a:rPr lang="en-US" sz="1200">
                <a:latin typeface="+mn-lt"/>
              </a:rPr>
              <a:t>(1976)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FC84B6A8-D025-EB6B-33DB-79886F3B2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0424" y="2500239"/>
            <a:ext cx="194935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158B014-F631-8E6F-E6E3-3B154DCEA4DD}"/>
              </a:ext>
            </a:extLst>
          </p:cNvPr>
          <p:cNvSpPr txBox="1"/>
          <p:nvPr/>
        </p:nvSpPr>
        <p:spPr>
          <a:xfrm>
            <a:off x="9046740" y="4372447"/>
            <a:ext cx="1946495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err="1">
                <a:latin typeface="+mn-lt"/>
              </a:rPr>
              <a:t>Rolke</a:t>
            </a:r>
            <a:r>
              <a:rPr lang="en-US" sz="1200">
                <a:latin typeface="+mn-lt"/>
              </a:rPr>
              <a:t>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err="1">
                <a:latin typeface="+mn-lt"/>
              </a:rPr>
              <a:t>Eur</a:t>
            </a:r>
            <a:r>
              <a:rPr lang="en-US" sz="1200">
                <a:latin typeface="+mn-lt"/>
              </a:rPr>
              <a:t> J Pain (2006)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026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78FC-2378-ADCB-6273-81079AF6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12E2C7-CF9A-044C-E3DE-CB290612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practice – Up down staircase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E699E72-E51C-55E6-B99E-C241A833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24" y="1504804"/>
            <a:ext cx="5391376" cy="45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16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practice – method of levels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2621D5-C565-7310-7BA6-1F638384F34C}"/>
              </a:ext>
            </a:extLst>
          </p:cNvPr>
          <p:cNvSpPr txBox="1"/>
          <p:nvPr/>
        </p:nvSpPr>
        <p:spPr>
          <a:xfrm>
            <a:off x="647576" y="3387476"/>
            <a:ext cx="1952137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5 trials / intensity</a:t>
            </a:r>
          </a:p>
          <a:p>
            <a:pPr algn="ctr">
              <a:lnSpc>
                <a:spcPct val="95000"/>
              </a:lnSpc>
            </a:pPr>
            <a:endParaRPr lang="en-US" sz="2000" b="1">
              <a:latin typeface="+mn-lt"/>
            </a:endParaRPr>
          </a:p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50 trials in total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6FE70C-F447-FF14-91FD-98E7B8EC9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30" y="1268760"/>
            <a:ext cx="6376764" cy="4782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78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practice–Adaptive method of levels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D6E425-A8D5-2985-D713-512BF8655879}"/>
              </a:ext>
            </a:extLst>
          </p:cNvPr>
          <p:cNvSpPr txBox="1"/>
          <p:nvPr/>
        </p:nvSpPr>
        <p:spPr>
          <a:xfrm>
            <a:off x="577186" y="2844222"/>
            <a:ext cx="3455754" cy="11695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Psi method </a:t>
            </a:r>
          </a:p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(Bayesian adaptive algorithm)</a:t>
            </a:r>
          </a:p>
          <a:p>
            <a:pPr algn="ctr">
              <a:lnSpc>
                <a:spcPct val="95000"/>
              </a:lnSpc>
            </a:pPr>
            <a:endParaRPr lang="en-US" sz="2000" b="1">
              <a:latin typeface="+mn-lt"/>
            </a:endParaRPr>
          </a:p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50 trials in total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296A5D-674C-96DA-596D-F88596D33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929700"/>
            <a:ext cx="6664796" cy="4998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875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33E5D-28E0-DBFB-86F1-9BEEF689D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ABEF19-82C3-971B-D1CD-E1355ED3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practice–Adaptive method of levels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07BE2-B62E-0242-A0FE-E09391B8B888}"/>
              </a:ext>
            </a:extLst>
          </p:cNvPr>
          <p:cNvSpPr txBox="1"/>
          <p:nvPr/>
        </p:nvSpPr>
        <p:spPr>
          <a:xfrm>
            <a:off x="909320" y="3195090"/>
            <a:ext cx="10369185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3200" b="1" dirty="0">
                <a:latin typeface="+mn-lt"/>
              </a:rPr>
              <a:t>How </a:t>
            </a:r>
            <a:r>
              <a:rPr lang="da-DK" sz="3200" b="1" dirty="0" err="1">
                <a:latin typeface="+mn-lt"/>
              </a:rPr>
              <a:t>would</a:t>
            </a:r>
            <a:r>
              <a:rPr lang="da-DK" sz="3200" b="1" dirty="0">
                <a:latin typeface="+mn-lt"/>
              </a:rPr>
              <a:t> </a:t>
            </a:r>
            <a:r>
              <a:rPr lang="da-DK" sz="3200" b="1" dirty="0" err="1">
                <a:latin typeface="+mn-lt"/>
              </a:rPr>
              <a:t>you</a:t>
            </a:r>
            <a:r>
              <a:rPr lang="da-DK" sz="3200" b="1" dirty="0">
                <a:latin typeface="+mn-lt"/>
              </a:rPr>
              <a:t> </a:t>
            </a:r>
            <a:r>
              <a:rPr lang="da-DK" sz="3200" b="1" dirty="0" err="1">
                <a:latin typeface="+mn-lt"/>
              </a:rPr>
              <a:t>decide</a:t>
            </a:r>
            <a:r>
              <a:rPr lang="da-DK" sz="3200" b="1" dirty="0">
                <a:latin typeface="+mn-lt"/>
              </a:rPr>
              <a:t> </a:t>
            </a:r>
            <a:r>
              <a:rPr lang="da-DK" sz="3200" b="1" dirty="0" err="1">
                <a:latin typeface="+mn-lt"/>
              </a:rPr>
              <a:t>where</a:t>
            </a:r>
            <a:r>
              <a:rPr lang="da-DK" sz="3200" b="1" dirty="0">
                <a:latin typeface="+mn-lt"/>
              </a:rPr>
              <a:t> to </a:t>
            </a:r>
            <a:r>
              <a:rPr lang="da-DK" sz="3200" b="1" dirty="0" err="1">
                <a:latin typeface="+mn-lt"/>
              </a:rPr>
              <a:t>place</a:t>
            </a:r>
            <a:r>
              <a:rPr lang="da-DK" sz="3200" b="1" dirty="0">
                <a:latin typeface="+mn-lt"/>
              </a:rPr>
              <a:t> the </a:t>
            </a:r>
            <a:r>
              <a:rPr lang="da-DK" sz="3200" b="1" dirty="0" err="1">
                <a:latin typeface="+mn-lt"/>
              </a:rPr>
              <a:t>next</a:t>
            </a:r>
            <a:r>
              <a:rPr lang="da-DK" sz="3200" b="1" dirty="0">
                <a:latin typeface="+mn-lt"/>
              </a:rPr>
              <a:t> stimulus?</a:t>
            </a:r>
            <a:endParaRPr lang="en-GB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773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ABA2-DB48-B9B3-BA67-104C6E127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6F88B2-9A41-7504-6D9E-03B4C554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practice – PSI method</a:t>
            </a:r>
          </a:p>
        </p:txBody>
      </p: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0EFB3154-505A-55DD-DA25-26FE54A93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09" y="1139781"/>
            <a:ext cx="9225407" cy="518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71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4C39B-2F98-39DC-38C4-964ABB6BC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D21B67-94CC-7279-D0B4-9F7DB6DF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 we do?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4BAF0-76A5-D934-2146-F51353994770}"/>
              </a:ext>
            </a:extLst>
          </p:cNvPr>
          <p:cNvSpPr txBox="1"/>
          <p:nvPr/>
        </p:nvSpPr>
        <p:spPr>
          <a:xfrm>
            <a:off x="6238428" y="1701650"/>
            <a:ext cx="3217227" cy="300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b="1" err="1">
                <a:latin typeface="+mn-lt"/>
              </a:rPr>
              <a:t>Techniques</a:t>
            </a:r>
            <a:r>
              <a:rPr lang="da-DK" sz="2000" b="1">
                <a:latin typeface="+mn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err="1">
                <a:latin typeface="+mn-lt"/>
              </a:rPr>
              <a:t>Behavioural</a:t>
            </a:r>
            <a:r>
              <a:rPr lang="da-DK" sz="2000">
                <a:latin typeface="+mn-lt"/>
              </a:rPr>
              <a:t> tasks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err="1">
                <a:latin typeface="+mn-lt"/>
              </a:rPr>
              <a:t>fMRI</a:t>
            </a:r>
            <a:endParaRPr lang="da-DK" sz="200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>
                <a:latin typeface="+mn-lt"/>
              </a:rPr>
              <a:t>M/EEG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err="1">
                <a:latin typeface="+mn-lt"/>
              </a:rPr>
              <a:t>Pupillometry</a:t>
            </a:r>
            <a:endParaRPr lang="da-DK" sz="200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err="1">
                <a:latin typeface="+mn-lt"/>
              </a:rPr>
              <a:t>Computational</a:t>
            </a:r>
            <a:r>
              <a:rPr lang="da-DK" sz="2000">
                <a:latin typeface="+mn-lt"/>
              </a:rPr>
              <a:t> </a:t>
            </a:r>
            <a:r>
              <a:rPr lang="da-DK" sz="2000" err="1">
                <a:latin typeface="+mn-lt"/>
              </a:rPr>
              <a:t>modelling</a:t>
            </a:r>
            <a:endParaRPr lang="da-DK" sz="200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sz="1600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0818E-F149-2875-B44F-D721EBE83BAF}"/>
              </a:ext>
            </a:extLst>
          </p:cNvPr>
          <p:cNvSpPr txBox="1"/>
          <p:nvPr/>
        </p:nvSpPr>
        <p:spPr>
          <a:xfrm>
            <a:off x="1206252" y="1696218"/>
            <a:ext cx="2934778" cy="34655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b="1" err="1">
                <a:latin typeface="+mn-lt"/>
              </a:rPr>
              <a:t>Topics</a:t>
            </a:r>
            <a:r>
              <a:rPr lang="da-DK" sz="2000" b="1">
                <a:latin typeface="+mn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err="1">
                <a:latin typeface="+mn-lt"/>
              </a:rPr>
              <a:t>Nociception</a:t>
            </a:r>
            <a:endParaRPr lang="da-DK" sz="200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>
                <a:latin typeface="+mn-lt"/>
              </a:rPr>
              <a:t>Thermosensation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>
                <a:latin typeface="+mn-lt"/>
              </a:rPr>
              <a:t>Thermosensory illusions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>
                <a:latin typeface="+mn-lt"/>
              </a:rPr>
              <a:t>Placebo </a:t>
            </a:r>
            <a:r>
              <a:rPr lang="da-DK" sz="2000" err="1">
                <a:latin typeface="+mn-lt"/>
              </a:rPr>
              <a:t>hypoalgesia</a:t>
            </a:r>
            <a:endParaRPr lang="da-DK" sz="200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>
                <a:latin typeface="+mn-lt"/>
              </a:rPr>
              <a:t>Learning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>
                <a:latin typeface="+mn-lt"/>
              </a:rPr>
              <a:t>Decision </a:t>
            </a:r>
            <a:r>
              <a:rPr lang="da-DK" sz="2000" err="1">
                <a:latin typeface="+mn-lt"/>
              </a:rPr>
              <a:t>making</a:t>
            </a:r>
            <a:endParaRPr lang="da-DK" sz="2000">
              <a:latin typeface="+mn-lt"/>
            </a:endParaRP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sz="1600" b="1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B164-31A0-8BCF-2C59-36C78EF8DF5C}"/>
              </a:ext>
            </a:extLst>
          </p:cNvPr>
          <p:cNvSpPr/>
          <p:nvPr/>
        </p:nvSpPr>
        <p:spPr bwMode="auto">
          <a:xfrm>
            <a:off x="6454452" y="2204864"/>
            <a:ext cx="2160240" cy="43204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FFA03E-6A06-EF3F-4DD0-28267E3BAF3D}"/>
              </a:ext>
            </a:extLst>
          </p:cNvPr>
          <p:cNvSpPr/>
          <p:nvPr/>
        </p:nvSpPr>
        <p:spPr bwMode="auto">
          <a:xfrm>
            <a:off x="6476453" y="4044590"/>
            <a:ext cx="3074344" cy="43204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3537F-318C-D160-2BF0-934C86C7C58F}"/>
              </a:ext>
            </a:extLst>
          </p:cNvPr>
          <p:cNvSpPr txBox="1"/>
          <p:nvPr/>
        </p:nvSpPr>
        <p:spPr>
          <a:xfrm>
            <a:off x="9982844" y="2636912"/>
            <a:ext cx="1716496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2000" b="1" err="1">
                <a:latin typeface="+mn-lt"/>
              </a:rPr>
              <a:t>Psychophysics</a:t>
            </a:r>
            <a:r>
              <a:rPr lang="da-DK" sz="2000" b="1">
                <a:latin typeface="+mn-lt"/>
              </a:rPr>
              <a:t> </a:t>
            </a:r>
            <a:endParaRPr lang="en-GB" sz="2000" b="1">
              <a:latin typeface="+mn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06E8C-B7F7-3DE9-9707-2F9A2043B5B4}"/>
              </a:ext>
            </a:extLst>
          </p:cNvPr>
          <p:cNvCxnSpPr>
            <a:cxnSpLocks/>
          </p:cNvCxnSpPr>
          <p:nvPr/>
        </p:nvCxnSpPr>
        <p:spPr bwMode="auto">
          <a:xfrm>
            <a:off x="8614692" y="2420888"/>
            <a:ext cx="1224136" cy="36004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A351DC-1B3A-3FAC-9DA3-A24EECB3BF95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V="1">
            <a:off x="9550797" y="3036478"/>
            <a:ext cx="527189" cy="1224136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184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– Stimulus calibration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C06F61-C923-5D4F-BB7E-7853F1F6D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19" y="1124744"/>
            <a:ext cx="6592788" cy="494459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D275FBA-271D-ACE2-4242-21F8539C8F74}"/>
              </a:ext>
            </a:extLst>
          </p:cNvPr>
          <p:cNvSpPr txBox="1"/>
          <p:nvPr/>
        </p:nvSpPr>
        <p:spPr>
          <a:xfrm>
            <a:off x="7966620" y="6026627"/>
            <a:ext cx="1434945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Courtin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in prep.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41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– Spatial summation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504857-D35F-8ECF-5603-00972FF28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132" y="1101640"/>
            <a:ext cx="5187195" cy="51421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06AFD4-C134-D340-FB1D-232EE9E7B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8326" y="1628287"/>
            <a:ext cx="1142400" cy="12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partiel 5">
            <a:extLst>
              <a:ext uri="{FF2B5EF4-FFF2-40B4-BE49-F238E27FC236}">
                <a16:creationId xmlns:a16="http://schemas.microsoft.com/office/drawing/2014/main" id="{9B03F816-1017-D7CA-48DA-8C38479F1954}"/>
              </a:ext>
            </a:extLst>
          </p:cNvPr>
          <p:cNvSpPr/>
          <p:nvPr/>
        </p:nvSpPr>
        <p:spPr bwMode="auto">
          <a:xfrm>
            <a:off x="1350267" y="1671869"/>
            <a:ext cx="1058517" cy="1115299"/>
          </a:xfrm>
          <a:prstGeom prst="pie">
            <a:avLst>
              <a:gd name="adj1" fmla="val 10693147"/>
              <a:gd name="adj2" fmla="val 15107874"/>
            </a:avLst>
          </a:prstGeom>
          <a:solidFill>
            <a:schemeClr val="accent2">
              <a:alpha val="7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3B1A2CD-8BF4-EB1F-292E-9B2E3B27C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8325" y="3032956"/>
            <a:ext cx="1142400" cy="12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c partiel 10">
            <a:extLst>
              <a:ext uri="{FF2B5EF4-FFF2-40B4-BE49-F238E27FC236}">
                <a16:creationId xmlns:a16="http://schemas.microsoft.com/office/drawing/2014/main" id="{42AAE4DE-5A66-0B17-AE5B-09CFB04A219C}"/>
              </a:ext>
            </a:extLst>
          </p:cNvPr>
          <p:cNvSpPr/>
          <p:nvPr/>
        </p:nvSpPr>
        <p:spPr bwMode="auto">
          <a:xfrm>
            <a:off x="1350266" y="3076538"/>
            <a:ext cx="1058517" cy="1115299"/>
          </a:xfrm>
          <a:prstGeom prst="pie">
            <a:avLst>
              <a:gd name="adj1" fmla="val 10922502"/>
              <a:gd name="adj2" fmla="val 1791559"/>
            </a:avLst>
          </a:prstGeom>
          <a:solidFill>
            <a:schemeClr val="accent2">
              <a:alpha val="7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21A500A-D58A-5F04-EA9B-81320FF9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8326" y="4437112"/>
            <a:ext cx="1142400" cy="12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partiel 13">
            <a:extLst>
              <a:ext uri="{FF2B5EF4-FFF2-40B4-BE49-F238E27FC236}">
                <a16:creationId xmlns:a16="http://schemas.microsoft.com/office/drawing/2014/main" id="{2C5892ED-C9BB-7545-D6C3-915D8C05780C}"/>
              </a:ext>
            </a:extLst>
          </p:cNvPr>
          <p:cNvSpPr/>
          <p:nvPr/>
        </p:nvSpPr>
        <p:spPr bwMode="auto">
          <a:xfrm>
            <a:off x="1350267" y="4480694"/>
            <a:ext cx="1058517" cy="1115299"/>
          </a:xfrm>
          <a:prstGeom prst="pie">
            <a:avLst>
              <a:gd name="adj1" fmla="val 19325379"/>
              <a:gd name="adj2" fmla="val 19051377"/>
            </a:avLst>
          </a:prstGeom>
          <a:solidFill>
            <a:schemeClr val="accent2">
              <a:alpha val="7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D9E870-FD89-CDE2-97CB-8E3DB6EE3B3D}"/>
              </a:ext>
            </a:extLst>
          </p:cNvPr>
          <p:cNvSpPr txBox="1"/>
          <p:nvPr/>
        </p:nvSpPr>
        <p:spPr>
          <a:xfrm>
            <a:off x="7534572" y="6320986"/>
            <a:ext cx="235045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Courtin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 err="1">
                <a:latin typeface="+mn-lt"/>
              </a:rPr>
              <a:t>Neurosci</a:t>
            </a:r>
            <a:r>
              <a:rPr lang="en-US" sz="1200" i="1">
                <a:latin typeface="+mn-lt"/>
              </a:rPr>
              <a:t>. Lett .</a:t>
            </a:r>
            <a:r>
              <a:rPr lang="en-US" sz="1200">
                <a:latin typeface="+mn-lt"/>
              </a:rPr>
              <a:t>(2023)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1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587" y="285235"/>
            <a:ext cx="11556000" cy="752101"/>
          </a:xfrm>
        </p:spPr>
        <p:txBody>
          <a:bodyPr/>
          <a:lstStyle/>
          <a:p>
            <a:r>
              <a:rPr lang="en-GB"/>
              <a:t>detection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A73175-B687-ACF7-350A-D2C8A4952A77}"/>
              </a:ext>
            </a:extLst>
          </p:cNvPr>
          <p:cNvSpPr txBox="1"/>
          <p:nvPr/>
        </p:nvSpPr>
        <p:spPr>
          <a:xfrm>
            <a:off x="4021682" y="1412776"/>
            <a:ext cx="4155946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2 Alternative/Interval Forced Choice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F4C5539-CBAE-15CA-00F8-959D21ECD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35" y="1828257"/>
            <a:ext cx="5621753" cy="4343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25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/>
              <p:nvPr/>
            </p:nvSpPr>
            <p:spPr>
              <a:xfrm>
                <a:off x="2662781" y="1484784"/>
                <a:ext cx="6069034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a-DK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l-GR" sz="28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0E35E-F1E2-A61F-F581-E066EA29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84784"/>
                <a:ext cx="6069034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0E29880-E756-EA2B-9BF3-F50866BEB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815" y="2060848"/>
            <a:ext cx="5334000" cy="400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81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C1C54-473B-2B35-4B17-6895E3E1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7622CA-D1AB-DCEF-3BFE-193AF70F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Psychometric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EE5C88-5863-F552-8742-BFA828D2B591}"/>
                  </a:ext>
                </a:extLst>
              </p:cNvPr>
              <p:cNvSpPr txBox="1"/>
              <p:nvPr/>
            </p:nvSpPr>
            <p:spPr>
              <a:xfrm>
                <a:off x="2662781" y="1484784"/>
                <a:ext cx="5881610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28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da-DK" sz="28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a-DK" sz="2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8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a-DK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8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EE5C88-5863-F552-8742-BFA828D2B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781" y="1484784"/>
                <a:ext cx="5881610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6CC6F61-02FC-A8BF-C669-574933522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913" y="2027464"/>
            <a:ext cx="5334000" cy="400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727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AAFE6-F796-8D80-91B0-BD5365332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F76C8E67-F7CB-7AEE-0E88-7DB4C72F0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48" y="3324489"/>
            <a:ext cx="5757672" cy="28773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03CA81-F28D-CE68-71C7-603E037D3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– Spatial summation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ECDE8B-06C5-90F1-B056-39D9CC2EF2E6}"/>
              </a:ext>
            </a:extLst>
          </p:cNvPr>
          <p:cNvSpPr txBox="1"/>
          <p:nvPr/>
        </p:nvSpPr>
        <p:spPr>
          <a:xfrm>
            <a:off x="9781130" y="6014424"/>
            <a:ext cx="1521507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Courtin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in prep. </a:t>
            </a:r>
            <a:endParaRPr lang="en-US" sz="1200"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FC62D4-1CC7-6C6E-3648-0C3BF7C39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961" y="1225233"/>
            <a:ext cx="8836871" cy="18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BB4C8BB-8FA0-9FED-DD47-63EFF2DCD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7"/>
          <a:stretch/>
        </p:blipFill>
        <p:spPr bwMode="auto">
          <a:xfrm>
            <a:off x="887961" y="2938857"/>
            <a:ext cx="3864429" cy="23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372F5064-DACA-BD93-0516-7E7FB470A690}"/>
              </a:ext>
            </a:extLst>
          </p:cNvPr>
          <p:cNvSpPr txBox="1"/>
          <p:nvPr/>
        </p:nvSpPr>
        <p:spPr>
          <a:xfrm>
            <a:off x="2208910" y="5632767"/>
            <a:ext cx="2303900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Nikolova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 Biol Psych </a:t>
            </a:r>
            <a:r>
              <a:rPr lang="en-US" sz="1200">
                <a:latin typeface="+mn-lt"/>
              </a:rPr>
              <a:t>(2022)</a:t>
            </a:r>
            <a:r>
              <a:rPr lang="en-US" sz="1200" i="1">
                <a:latin typeface="+mn-lt"/>
              </a:rPr>
              <a:t>.</a:t>
            </a:r>
            <a:endParaRPr lang="en-US" sz="120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5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– Edge localisation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A8DC52-04D3-86C2-23D1-13E66FA3DA50}"/>
              </a:ext>
            </a:extLst>
          </p:cNvPr>
          <p:cNvSpPr txBox="1"/>
          <p:nvPr/>
        </p:nvSpPr>
        <p:spPr>
          <a:xfrm>
            <a:off x="9963593" y="5728816"/>
            <a:ext cx="1875129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Esposito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under review</a:t>
            </a:r>
            <a:endParaRPr lang="en-US" sz="1200">
              <a:latin typeface="+mn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BFBEDEC-3D28-A734-14BA-612290D61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1264320"/>
            <a:ext cx="6697115" cy="4464496"/>
          </a:xfrm>
          <a:prstGeom prst="rect">
            <a:avLst/>
          </a:prstGeom>
        </p:spPr>
      </p:pic>
      <p:pic>
        <p:nvPicPr>
          <p:cNvPr id="5" name="Picture 610526024">
            <a:extLst>
              <a:ext uri="{FF2B5EF4-FFF2-40B4-BE49-F238E27FC236}">
                <a16:creationId xmlns:a16="http://schemas.microsoft.com/office/drawing/2014/main" id="{A4B35100-A4FA-1B1E-9613-1940090931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868" y="1284908"/>
            <a:ext cx="2232248" cy="2175711"/>
          </a:xfrm>
          <a:prstGeom prst="rect">
            <a:avLst/>
          </a:prstGeom>
        </p:spPr>
      </p:pic>
      <p:pic>
        <p:nvPicPr>
          <p:cNvPr id="6" name="Picture 610526024">
            <a:extLst>
              <a:ext uri="{FF2B5EF4-FFF2-40B4-BE49-F238E27FC236}">
                <a16:creationId xmlns:a16="http://schemas.microsoft.com/office/drawing/2014/main" id="{DCDFF8B1-774A-0373-78CA-C48F5AF940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14" b="-1776"/>
          <a:stretch/>
        </p:blipFill>
        <p:spPr>
          <a:xfrm>
            <a:off x="1197867" y="3557544"/>
            <a:ext cx="2232249" cy="2175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71BA1-99A1-B102-B9A4-A34B74A6A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378DEE-81B1-01B0-7D10-FAD2004F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Types of psychophysical experiments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00831307-A2D2-3B5C-28F6-7A190B2ED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072203"/>
          </a:xfrm>
        </p:spPr>
        <p:txBody>
          <a:bodyPr/>
          <a:lstStyle/>
          <a:p>
            <a:r>
              <a:rPr lang="en-US" sz="2400"/>
              <a:t>Experiments studying the participant’s reports on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presence/absence of a stimulus (detection)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The difference between stimuli (discrimination)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perceived intensity of a stimulus (scaling)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670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Discrimination</a:t>
            </a:r>
          </a:p>
        </p:txBody>
      </p:sp>
      <p:pic>
        <p:nvPicPr>
          <p:cNvPr id="3" name="Image 2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5AE911CD-0544-47FC-B150-2DF831DFC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99" y="1393189"/>
            <a:ext cx="6130825" cy="4736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654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– Heart Rate discrimination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299B2A8-056C-23EC-3135-25242F7B7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706" y="1166654"/>
            <a:ext cx="4228665" cy="47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A8DC52-04D3-86C2-23D1-13E66FA3DA50}"/>
              </a:ext>
            </a:extLst>
          </p:cNvPr>
          <p:cNvSpPr txBox="1"/>
          <p:nvPr/>
        </p:nvSpPr>
        <p:spPr>
          <a:xfrm>
            <a:off x="3089038" y="6061186"/>
            <a:ext cx="2164503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dirty="0">
                <a:latin typeface="+mn-lt"/>
              </a:rPr>
              <a:t>Legrand </a:t>
            </a:r>
            <a:r>
              <a:rPr lang="en-US" sz="1200" i="1" dirty="0">
                <a:latin typeface="+mn-lt"/>
              </a:rPr>
              <a:t>et al.</a:t>
            </a:r>
            <a:r>
              <a:rPr lang="en-US" sz="1200" dirty="0">
                <a:latin typeface="+mn-lt"/>
              </a:rPr>
              <a:t>, </a:t>
            </a:r>
            <a:r>
              <a:rPr lang="en-US" sz="1200" i="1" dirty="0">
                <a:latin typeface="+mn-lt"/>
              </a:rPr>
              <a:t>Biol Psych </a:t>
            </a:r>
            <a:r>
              <a:rPr lang="en-US" sz="1200" dirty="0">
                <a:latin typeface="+mn-lt"/>
              </a:rPr>
              <a:t>(2022)</a:t>
            </a:r>
          </a:p>
        </p:txBody>
      </p:sp>
      <p:pic>
        <p:nvPicPr>
          <p:cNvPr id="5" name="Picture 4" descr="A graph of different types of numbers&#10;&#10;AI-generated content may be incorrect.">
            <a:extLst>
              <a:ext uri="{FF2B5EF4-FFF2-40B4-BE49-F238E27FC236}">
                <a16:creationId xmlns:a16="http://schemas.microsoft.com/office/drawing/2014/main" id="{9DDA6895-C77A-039A-7E2A-A5B368AC3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97" y="972794"/>
            <a:ext cx="5780172" cy="5176108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AC5A78EF-8BC4-0E3A-2A21-D178A2A5BCC8}"/>
              </a:ext>
            </a:extLst>
          </p:cNvPr>
          <p:cNvSpPr txBox="1"/>
          <p:nvPr/>
        </p:nvSpPr>
        <p:spPr>
          <a:xfrm>
            <a:off x="9824673" y="6148902"/>
            <a:ext cx="1521507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dirty="0">
                <a:latin typeface="+mn-lt"/>
              </a:rPr>
              <a:t>Courtin </a:t>
            </a:r>
            <a:r>
              <a:rPr lang="en-US" sz="1200" i="1" dirty="0">
                <a:latin typeface="+mn-lt"/>
              </a:rPr>
              <a:t>et al.</a:t>
            </a:r>
            <a:r>
              <a:rPr lang="en-US" sz="1200" dirty="0">
                <a:latin typeface="+mn-lt"/>
              </a:rPr>
              <a:t>, </a:t>
            </a:r>
            <a:r>
              <a:rPr lang="en-US" sz="1200" i="1" dirty="0">
                <a:latin typeface="+mn-lt"/>
              </a:rPr>
              <a:t>in prep. </a:t>
            </a:r>
            <a:endParaRPr lang="en-US" sz="12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0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9CD47-AADE-000F-1DB7-F9E36E159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90D41-DEB2-C598-8E3C-96E211F2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Definition</a:t>
            </a:r>
          </a:p>
        </p:txBody>
      </p:sp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1F278183-7B68-5FCF-FEEE-CB359B68EE7B}"/>
              </a:ext>
            </a:extLst>
          </p:cNvPr>
          <p:cNvSpPr txBox="1">
            <a:spLocks/>
          </p:cNvSpPr>
          <p:nvPr/>
        </p:nvSpPr>
        <p:spPr>
          <a:xfrm>
            <a:off x="2133473" y="2384884"/>
            <a:ext cx="792088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/>
              <a:t>“Psychophysics is the scientific study of the relationship between stimulus and sensation”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err="1"/>
              <a:t>Gescheider</a:t>
            </a:r>
            <a:r>
              <a:rPr lang="en-US" sz="1600"/>
              <a:t>, “</a:t>
            </a:r>
            <a:r>
              <a:rPr lang="en-US" sz="1600" i="1"/>
              <a:t>Psychophysics: the fundamentals</a:t>
            </a:r>
            <a:r>
              <a:rPr lang="en-US" sz="1600"/>
              <a:t>” third edition (1997)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9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045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B98C2-80A9-618B-218D-A8437B601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7648A-66E7-36BF-C391-0175CAA8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Cross modal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E6F11F-B76A-A506-2913-1C029A5DF6F7}"/>
              </a:ext>
            </a:extLst>
          </p:cNvPr>
          <p:cNvSpPr txBox="1"/>
          <p:nvPr/>
        </p:nvSpPr>
        <p:spPr>
          <a:xfrm>
            <a:off x="7963072" y="6061186"/>
            <a:ext cx="2161169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>
                <a:latin typeface="+mn-lt"/>
              </a:rPr>
              <a:t>Casado-Palacios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>
                <a:latin typeface="+mn-lt"/>
              </a:rPr>
              <a:t>in prep.</a:t>
            </a:r>
            <a:endParaRPr lang="en-US" sz="120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5DDA4-CAD8-6D7D-5593-7C3B71E36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5409" y="1438157"/>
            <a:ext cx="6006465" cy="41656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27310-BBE3-4921-B79D-7A934729D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51" y="3854786"/>
            <a:ext cx="2875418" cy="2602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D7956-54B2-E272-E9D3-288312256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51" y="1438157"/>
            <a:ext cx="2875417" cy="2602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AA918-4D75-6273-88A4-DB263EA9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6BAC12-C522-B350-686D-FF2392AE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Types of psychophysical experiments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D5AF3B3-59DA-6C0D-9C2E-AAD17F68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072203"/>
          </a:xfrm>
        </p:spPr>
        <p:txBody>
          <a:bodyPr/>
          <a:lstStyle/>
          <a:p>
            <a:r>
              <a:rPr lang="en-US" sz="2400"/>
              <a:t>Experiments studying the participant’s reports on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presence/absence of a stimulus (detection)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difference between stimuli (discrimination)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The perceived intensity of a stimulus (scaling)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148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Scaling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498EC1-9964-057C-76D4-7B98F366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372"/>
          <a:stretch/>
        </p:blipFill>
        <p:spPr>
          <a:xfrm>
            <a:off x="1183070" y="1268760"/>
            <a:ext cx="9822683" cy="4795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988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Magnitude estimation</a:t>
            </a:r>
          </a:p>
        </p:txBody>
      </p:sp>
      <p:pic>
        <p:nvPicPr>
          <p:cNvPr id="1026" name="Picture 2" descr="Visual Analogue Scale | Yale Assessment Module Training">
            <a:extLst>
              <a:ext uri="{FF2B5EF4-FFF2-40B4-BE49-F238E27FC236}">
                <a16:creationId xmlns:a16="http://schemas.microsoft.com/office/drawing/2014/main" id="{5AF7E10F-3B8D-3B0F-B3B5-E04261BE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2620200"/>
            <a:ext cx="3528389" cy="16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83DB90-16DB-538E-AE1E-B3AB8BA3CFA7}"/>
              </a:ext>
            </a:extLst>
          </p:cNvPr>
          <p:cNvSpPr txBox="1"/>
          <p:nvPr/>
        </p:nvSpPr>
        <p:spPr>
          <a:xfrm>
            <a:off x="6598468" y="2551837"/>
            <a:ext cx="4896544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Numerical Rating Scale</a:t>
            </a:r>
          </a:p>
          <a:p>
            <a:pPr algn="ctr">
              <a:lnSpc>
                <a:spcPct val="95000"/>
              </a:lnSpc>
            </a:pPr>
            <a:endParaRPr lang="en-US" sz="2000" b="1">
              <a:latin typeface="+mn-lt"/>
            </a:endParaRPr>
          </a:p>
          <a:p>
            <a:pPr algn="ctr">
              <a:lnSpc>
                <a:spcPct val="95000"/>
              </a:lnSpc>
            </a:pPr>
            <a:r>
              <a:rPr lang="en-US" sz="2000" i="1">
                <a:latin typeface="+mn-lt"/>
              </a:rPr>
              <a:t>“On a scale from 0 to 100, 0 being no sensation and 100 the most intense sensation you can imagine, how intense was the stimulus?”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8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Magnitude estimation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9AD7B4F-03B4-AE29-3ACC-43F9FC502A95}"/>
              </a:ext>
            </a:extLst>
          </p:cNvPr>
          <p:cNvGrpSpPr/>
          <p:nvPr/>
        </p:nvGrpSpPr>
        <p:grpSpPr>
          <a:xfrm>
            <a:off x="765820" y="2636912"/>
            <a:ext cx="5047692" cy="971866"/>
            <a:chOff x="6791546" y="1593038"/>
            <a:chExt cx="5047692" cy="97186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3C12955-EAC7-117A-7662-4A02A5B3CE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0556" y="2564904"/>
              <a:ext cx="3888432" cy="0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B6547B8-3D3D-C1D0-3165-435EBA73A0C3}"/>
                </a:ext>
              </a:extLst>
            </p:cNvPr>
            <p:cNvSpPr txBox="1"/>
            <p:nvPr/>
          </p:nvSpPr>
          <p:spPr>
            <a:xfrm>
              <a:off x="6791546" y="2092612"/>
              <a:ext cx="1198020" cy="2339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>
                  <a:latin typeface="+mn-lt"/>
                </a:rPr>
                <a:t>Not detected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C3EACB9-A159-F694-036C-D06E4BB1E982}"/>
                </a:ext>
              </a:extLst>
            </p:cNvPr>
            <p:cNvSpPr txBox="1"/>
            <p:nvPr/>
          </p:nvSpPr>
          <p:spPr>
            <a:xfrm>
              <a:off x="10718738" y="2092612"/>
              <a:ext cx="1120500" cy="2339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>
                  <a:latin typeface="+mn-lt"/>
                </a:rPr>
                <a:t>Most intense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C8DD4A6-9E58-1F31-F20C-D7087846C441}"/>
                </a:ext>
              </a:extLst>
            </p:cNvPr>
            <p:cNvSpPr txBox="1"/>
            <p:nvPr/>
          </p:nvSpPr>
          <p:spPr>
            <a:xfrm>
              <a:off x="6886500" y="1593038"/>
              <a:ext cx="4896544" cy="2923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000" b="1">
                  <a:latin typeface="+mn-lt"/>
                </a:rPr>
                <a:t>Visual Analog Scale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1F15838-C1C3-D7F9-6213-46AD4C0884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6208" y="2846044"/>
            <a:ext cx="4906374" cy="15208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7F7ABC-A9F3-57C3-5845-034D96F4F83E}"/>
              </a:ext>
            </a:extLst>
          </p:cNvPr>
          <p:cNvSpPr txBox="1"/>
          <p:nvPr/>
        </p:nvSpPr>
        <p:spPr>
          <a:xfrm>
            <a:off x="6871362" y="2553656"/>
            <a:ext cx="489654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latin typeface="+mn-lt"/>
              </a:rPr>
              <a:t>Open ended numerical scale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62BB30-9E76-1C1C-F0D8-840897001A78}"/>
              </a:ext>
            </a:extLst>
          </p:cNvPr>
          <p:cNvSpPr txBox="1"/>
          <p:nvPr/>
        </p:nvSpPr>
        <p:spPr>
          <a:xfrm>
            <a:off x="10169524" y="4418972"/>
            <a:ext cx="1702389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err="1">
                <a:latin typeface="+mn-lt"/>
              </a:rPr>
              <a:t>Gescheider</a:t>
            </a:r>
            <a:r>
              <a:rPr lang="en-US" sz="1600" i="1">
                <a:latin typeface="+mn-lt"/>
              </a:rPr>
              <a:t> </a:t>
            </a:r>
            <a:r>
              <a:rPr lang="en-US" sz="1600">
                <a:latin typeface="+mn-lt"/>
              </a:rPr>
              <a:t>(1997)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9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Forced choice task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C88D98-31AC-3296-0CE4-C622DF60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452" y="1210015"/>
            <a:ext cx="6537920" cy="5096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620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Ressources</a:t>
            </a:r>
          </a:p>
        </p:txBody>
      </p:sp>
      <p:pic>
        <p:nvPicPr>
          <p:cNvPr id="1026" name="Picture 2" descr="Psychophysics by Frederick A. A. Kingdom, Nicolaas Prins | Waterstones">
            <a:extLst>
              <a:ext uri="{FF2B5EF4-FFF2-40B4-BE49-F238E27FC236}">
                <a16:creationId xmlns:a16="http://schemas.microsoft.com/office/drawing/2014/main" id="{FA52128C-3604-CD37-EDC2-42318C0A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28" y="1729432"/>
            <a:ext cx="2736304" cy="33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sychophysics: The Fundamentals - 3rd Edition - George A. Gescheider -">
            <a:extLst>
              <a:ext uri="{FF2B5EF4-FFF2-40B4-BE49-F238E27FC236}">
                <a16:creationId xmlns:a16="http://schemas.microsoft.com/office/drawing/2014/main" id="{D0704331-47BA-3E6E-107B-3DDEA974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95" y="1649829"/>
            <a:ext cx="2363474" cy="35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907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4A9EA-7780-FA77-7E18-D669EE93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References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999C40-B1D7-3792-6B33-CAD58C6E2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GB" sz="1600" dirty="0">
                <a:ea typeface="+mn-lt"/>
                <a:cs typeface="+mn-lt"/>
              </a:rPr>
              <a:t>Courtin AS, Delvaux A, Dufour A, Mouraux A. Spatial summation of cold and warm detection: Evidence for increased precision when brisk stimuli are delivered over larger area. </a:t>
            </a:r>
            <a:r>
              <a:rPr lang="en-GB" sz="1600" dirty="0" err="1">
                <a:ea typeface="+mn-lt"/>
                <a:cs typeface="+mn-lt"/>
              </a:rPr>
              <a:t>Neurosci</a:t>
            </a:r>
            <a:r>
              <a:rPr lang="en-GB" sz="1600" dirty="0">
                <a:ea typeface="+mn-lt"/>
                <a:cs typeface="+mn-lt"/>
              </a:rPr>
              <a:t> Lett 2023;797:137050.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GB" sz="1600" dirty="0">
                <a:ea typeface="+mn-lt"/>
                <a:cs typeface="+mn-lt"/>
              </a:rPr>
              <a:t>Faisal AA, Selen LPJ, Wolpert DM. Noise in the nervous system. Nat Rev </a:t>
            </a:r>
            <a:r>
              <a:rPr lang="en-GB" sz="1600" dirty="0" err="1">
                <a:ea typeface="+mn-lt"/>
                <a:cs typeface="+mn-lt"/>
              </a:rPr>
              <a:t>Neurosci</a:t>
            </a:r>
            <a:r>
              <a:rPr lang="en-GB" sz="1600" dirty="0">
                <a:ea typeface="+mn-lt"/>
                <a:cs typeface="+mn-lt"/>
              </a:rPr>
              <a:t> 2008;9:292–303.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GB" sz="1600" dirty="0" err="1">
                <a:ea typeface="+mn-lt"/>
                <a:cs typeface="+mn-lt"/>
              </a:rPr>
              <a:t>Fruhstorfer</a:t>
            </a:r>
            <a:r>
              <a:rPr lang="en-GB" sz="1600" dirty="0">
                <a:ea typeface="+mn-lt"/>
                <a:cs typeface="+mn-lt"/>
              </a:rPr>
              <a:t> H, Lindblom U, Schmidt WC. Method for quantitative estimation of thermal thresholds in patients. J </a:t>
            </a:r>
            <a:r>
              <a:rPr lang="en-GB" sz="1600" dirty="0" err="1">
                <a:ea typeface="+mn-lt"/>
                <a:cs typeface="+mn-lt"/>
              </a:rPr>
              <a:t>Neurol</a:t>
            </a:r>
            <a:r>
              <a:rPr lang="en-GB" sz="1600" dirty="0">
                <a:ea typeface="+mn-lt"/>
                <a:cs typeface="+mn-lt"/>
              </a:rPr>
              <a:t> </a:t>
            </a:r>
            <a:r>
              <a:rPr lang="en-GB" sz="1600" dirty="0" err="1">
                <a:ea typeface="+mn-lt"/>
                <a:cs typeface="+mn-lt"/>
              </a:rPr>
              <a:t>Neurosurg</a:t>
            </a:r>
            <a:r>
              <a:rPr lang="en-GB" sz="1600" dirty="0">
                <a:ea typeface="+mn-lt"/>
                <a:cs typeface="+mn-lt"/>
              </a:rPr>
              <a:t> Psychiatry 1976;39:1071–5. 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GB" sz="1600" dirty="0">
                <a:ea typeface="+mn-lt"/>
                <a:cs typeface="+mn-lt"/>
              </a:rPr>
              <a:t>Legrand N, Nikolova N, Correa C, Brændholt M, Stuckert A, Kildahl N, Vejlø M, Fardo F, Allen M. The heart rate discrimination task: A psychophysical method to estimate the accuracy and precision of interoceptive beliefs. Biol </a:t>
            </a:r>
            <a:r>
              <a:rPr lang="en-GB" sz="1600" dirty="0" err="1">
                <a:ea typeface="+mn-lt"/>
                <a:cs typeface="+mn-lt"/>
              </a:rPr>
              <a:t>Psychol</a:t>
            </a:r>
            <a:r>
              <a:rPr lang="en-GB" sz="1600" dirty="0">
                <a:ea typeface="+mn-lt"/>
                <a:cs typeface="+mn-lt"/>
              </a:rPr>
              <a:t> 2022;168:108239.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GB" sz="1600" dirty="0">
                <a:ea typeface="+mn-lt"/>
                <a:cs typeface="+mn-lt"/>
              </a:rPr>
              <a:t>Nikolova N, Harrison O, Toohey S, Brændholt M, Legrand N, Correa C, Vejlø M, Jensen MS, Fardo F, Allen M. The respiratory resistance sensitivity task: An automated method for quantifying respiratory interoception and metacognition. Biol </a:t>
            </a:r>
            <a:r>
              <a:rPr lang="en-GB" sz="1600" dirty="0" err="1">
                <a:ea typeface="+mn-lt"/>
                <a:cs typeface="+mn-lt"/>
              </a:rPr>
              <a:t>Psychol</a:t>
            </a:r>
            <a:r>
              <a:rPr lang="en-GB" sz="1600" dirty="0">
                <a:ea typeface="+mn-lt"/>
                <a:cs typeface="+mn-lt"/>
              </a:rPr>
              <a:t> 2022;170:108325.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GB" sz="1600" dirty="0">
                <a:ea typeface="+mn-lt"/>
                <a:cs typeface="+mn-lt"/>
              </a:rPr>
              <a:t>Rolke R, Baron R, Maier C, Tolle TR, </a:t>
            </a:r>
            <a:r>
              <a:rPr lang="en-GB" sz="1600" dirty="0" err="1">
                <a:ea typeface="+mn-lt"/>
                <a:cs typeface="+mn-lt"/>
              </a:rPr>
              <a:t>Treede</a:t>
            </a:r>
            <a:r>
              <a:rPr lang="en-GB" sz="1600" dirty="0">
                <a:ea typeface="+mn-lt"/>
                <a:cs typeface="+mn-lt"/>
              </a:rPr>
              <a:t> RD, Beyer A, Binder A, Birbaumer N, </a:t>
            </a:r>
            <a:r>
              <a:rPr lang="en-GB" sz="1600" dirty="0" err="1">
                <a:ea typeface="+mn-lt"/>
                <a:cs typeface="+mn-lt"/>
              </a:rPr>
              <a:t>Birklein</a:t>
            </a:r>
            <a:r>
              <a:rPr lang="en-GB" sz="1600" dirty="0">
                <a:ea typeface="+mn-lt"/>
                <a:cs typeface="+mn-lt"/>
              </a:rPr>
              <a:t> F, </a:t>
            </a:r>
            <a:r>
              <a:rPr lang="en-GB" sz="1600" dirty="0" err="1">
                <a:ea typeface="+mn-lt"/>
                <a:cs typeface="+mn-lt"/>
              </a:rPr>
              <a:t>Botefur</a:t>
            </a:r>
            <a:r>
              <a:rPr lang="en-GB" sz="1600" dirty="0">
                <a:ea typeface="+mn-lt"/>
                <a:cs typeface="+mn-lt"/>
              </a:rPr>
              <a:t> IC, Braune S, Flor H, Huge V, Klug R, </a:t>
            </a:r>
            <a:r>
              <a:rPr lang="en-GB" sz="1600" dirty="0" err="1">
                <a:ea typeface="+mn-lt"/>
                <a:cs typeface="+mn-lt"/>
              </a:rPr>
              <a:t>Landwehrmeyer</a:t>
            </a:r>
            <a:r>
              <a:rPr lang="en-GB" sz="1600" dirty="0">
                <a:ea typeface="+mn-lt"/>
                <a:cs typeface="+mn-lt"/>
              </a:rPr>
              <a:t> GB, Magerl W, </a:t>
            </a:r>
            <a:r>
              <a:rPr lang="en-GB" sz="1600" dirty="0" err="1">
                <a:ea typeface="+mn-lt"/>
                <a:cs typeface="+mn-lt"/>
              </a:rPr>
              <a:t>Maihofner</a:t>
            </a:r>
            <a:r>
              <a:rPr lang="en-GB" sz="1600" dirty="0">
                <a:ea typeface="+mn-lt"/>
                <a:cs typeface="+mn-lt"/>
              </a:rPr>
              <a:t> C, </a:t>
            </a:r>
            <a:r>
              <a:rPr lang="en-GB" sz="1600" dirty="0" err="1">
                <a:ea typeface="+mn-lt"/>
                <a:cs typeface="+mn-lt"/>
              </a:rPr>
              <a:t>Rolko</a:t>
            </a:r>
            <a:r>
              <a:rPr lang="en-GB" sz="1600" dirty="0">
                <a:ea typeface="+mn-lt"/>
                <a:cs typeface="+mn-lt"/>
              </a:rPr>
              <a:t> C, Schaub C, </a:t>
            </a:r>
            <a:r>
              <a:rPr lang="en-GB" sz="1600" dirty="0" err="1">
                <a:ea typeface="+mn-lt"/>
                <a:cs typeface="+mn-lt"/>
              </a:rPr>
              <a:t>Scherens</a:t>
            </a:r>
            <a:r>
              <a:rPr lang="en-GB" sz="1600" dirty="0">
                <a:ea typeface="+mn-lt"/>
                <a:cs typeface="+mn-lt"/>
              </a:rPr>
              <a:t> A, Sprenger T, Valet M, </a:t>
            </a:r>
            <a:r>
              <a:rPr lang="en-GB" sz="1600" dirty="0" err="1">
                <a:ea typeface="+mn-lt"/>
                <a:cs typeface="+mn-lt"/>
              </a:rPr>
              <a:t>Wasserka</a:t>
            </a:r>
            <a:r>
              <a:rPr lang="en-GB" sz="1600" dirty="0">
                <a:ea typeface="+mn-lt"/>
                <a:cs typeface="+mn-lt"/>
              </a:rPr>
              <a:t> B. Quantitative sensory testing in the German Research Network on Neuropathic Pain (DFNS): standardized protocol and reference values. Pain 2006;123:231–43.</a:t>
            </a:r>
            <a:br>
              <a:rPr lang="en-GB" sz="1600" dirty="0">
                <a:ea typeface="+mn-lt"/>
                <a:cs typeface="+mn-lt"/>
              </a:rPr>
            </a:br>
            <a:endParaRPr lang="da-DK" sz="1600" dirty="0">
              <a:ea typeface="+mn-lt"/>
              <a:cs typeface="+mn-lt"/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F85222F-1A34-531E-2713-4D6A5A69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DADEF-D401-418A-B31D-E04D41B9BFF5}" type="datetime1">
              <a:rPr lang="en-GB"/>
              <a:t>06/10/2025</a:t>
            </a:fld>
            <a:r>
              <a:rPr lang="en-GB"/>
              <a:t>01/12/2023</a:t>
            </a:r>
          </a:p>
        </p:txBody>
      </p:sp>
    </p:spTree>
    <p:extLst>
      <p:ext uri="{BB962C8B-B14F-4D97-AF65-F5344CB8AC3E}">
        <p14:creationId xmlns:p14="http://schemas.microsoft.com/office/powerpoint/2010/main" val="2194496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87BDB-C73C-2B15-EE96-97C9301A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B6F894-632B-F2A2-9EEE-8EFCEAC7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65B6BD16-982B-5E62-6DBC-76D57C607A7E}"/>
                  </a:ext>
                </a:extLst>
              </p:cNvPr>
              <p:cNvSpPr txBox="1"/>
              <p:nvPr/>
            </p:nvSpPr>
            <p:spPr>
              <a:xfrm>
                <a:off x="5815955" y="1412377"/>
                <a:ext cx="6069034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𝜣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l-GR" sz="2800" b="1" i="1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a-DK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l-GR" sz="28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8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65B6BD16-982B-5E62-6DBC-76D57C607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955" y="1412377"/>
                <a:ext cx="6069034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Et billede, der indeholder skærmbillede, linje/række, Rektangel&#10;&#10;Indhold genereret af kunstig intelligens kan være forkert.">
            <a:extLst>
              <a:ext uri="{FF2B5EF4-FFF2-40B4-BE49-F238E27FC236}">
                <a16:creationId xmlns:a16="http://schemas.microsoft.com/office/drawing/2014/main" id="{21D0CD3F-236A-D2BE-8269-23C76A713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68" y="1977023"/>
            <a:ext cx="5334000" cy="400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019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BDA3-34FD-ADDE-E7CB-9D7370B0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020B57-0774-A233-47CC-CE98B669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9" name="Billede 8" descr="Et billede, der indeholder tekst, diagram, skærmbilled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6B417B62-CC60-7456-6F07-18CEFA8F2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9" y="1609416"/>
            <a:ext cx="7096562" cy="4440915"/>
          </a:xfrm>
          <a:prstGeom prst="rect">
            <a:avLst/>
          </a:prstGeom>
        </p:spPr>
      </p:pic>
      <p:pic>
        <p:nvPicPr>
          <p:cNvPr id="3" name="Billede 2" descr="Et billede, der indeholder Font/skrifttype, tekst, linje/række, typografi&#10;&#10;Indhold genereret af kunstig intelligens kan være forkert.">
            <a:extLst>
              <a:ext uri="{FF2B5EF4-FFF2-40B4-BE49-F238E27FC236}">
                <a16:creationId xmlns:a16="http://schemas.microsoft.com/office/drawing/2014/main" id="{25CB4B72-6C0C-C04F-9D62-AB91ADE80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20" y="982512"/>
            <a:ext cx="5608077" cy="4081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97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long history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CC9F9E-0F35-73C5-8B5B-013F6D845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35" y="1879710"/>
            <a:ext cx="1643781" cy="23369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9739A59-A90F-C802-6C2F-6C05F36C59E0}"/>
              </a:ext>
            </a:extLst>
          </p:cNvPr>
          <p:cNvSpPr txBox="1"/>
          <p:nvPr/>
        </p:nvSpPr>
        <p:spPr>
          <a:xfrm>
            <a:off x="4354071" y="4216620"/>
            <a:ext cx="1611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/>
              <a:t>Gustav Fechner</a:t>
            </a:r>
          </a:p>
          <a:p>
            <a:pPr algn="ctr">
              <a:lnSpc>
                <a:spcPct val="100000"/>
              </a:lnSpc>
            </a:pPr>
            <a:r>
              <a:rPr lang="fr-FR" sz="1600"/>
              <a:t>(1801-1887)</a:t>
            </a:r>
            <a:endParaRPr lang="en-GB" sz="1600"/>
          </a:p>
        </p:txBody>
      </p:sp>
      <p:pic>
        <p:nvPicPr>
          <p:cNvPr id="6" name="Espace réservé du contenu 14">
            <a:extLst>
              <a:ext uri="{FF2B5EF4-FFF2-40B4-BE49-F238E27FC236}">
                <a16:creationId xmlns:a16="http://schemas.microsoft.com/office/drawing/2014/main" id="{BF1F4DED-834A-A63E-49A1-576DB265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741302"/>
            <a:ext cx="1785620" cy="2336909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FBF731-0DEA-0498-F1D4-52F51DE37FD5}"/>
              </a:ext>
            </a:extLst>
          </p:cNvPr>
          <p:cNvSpPr txBox="1"/>
          <p:nvPr/>
        </p:nvSpPr>
        <p:spPr>
          <a:xfrm>
            <a:off x="1497899" y="4216619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/>
              <a:t>Ernst Weber</a:t>
            </a:r>
          </a:p>
          <a:p>
            <a:pPr algn="ctr">
              <a:lnSpc>
                <a:spcPct val="100000"/>
              </a:lnSpc>
            </a:pPr>
            <a:r>
              <a:rPr lang="fr-FR" sz="1600"/>
              <a:t>(1795-1878)</a:t>
            </a:r>
            <a:endParaRPr lang="en-GB" sz="16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397413-F56F-F8DF-47D6-313BF675FE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884" y="980728"/>
            <a:ext cx="2571511" cy="45313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ACA140-5C18-8562-67AB-1D7E8B411279}"/>
              </a:ext>
            </a:extLst>
          </p:cNvPr>
          <p:cNvSpPr txBox="1"/>
          <p:nvPr/>
        </p:nvSpPr>
        <p:spPr>
          <a:xfrm>
            <a:off x="8776559" y="5275886"/>
            <a:ext cx="768159" cy="61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1860</a:t>
            </a:r>
            <a:endParaRPr lang="en-GB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300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C6B4-CAD6-150C-2EF9-F4CE0F052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6BBDBA-7BD9-39B4-B82F-F9B7B9BF3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6" name="Billede 5" descr="Et billede, der indeholder diagram, tekst, linje/række, Kurve&#10;&#10;Indhold genereret af kunstig intelligens kan være forkert.">
            <a:extLst>
              <a:ext uri="{FF2B5EF4-FFF2-40B4-BE49-F238E27FC236}">
                <a16:creationId xmlns:a16="http://schemas.microsoft.com/office/drawing/2014/main" id="{0C7CD024-DDD5-7206-A72C-C3C29E08B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8" y="1597789"/>
            <a:ext cx="6931413" cy="42801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Billede 6" descr="Et billede, der indeholder håndskrift, Font/skrifttype, tekst, kalligrafi&#10;&#10;Indhold genereret af kunstig intelligens kan være forkert.">
            <a:extLst>
              <a:ext uri="{FF2B5EF4-FFF2-40B4-BE49-F238E27FC236}">
                <a16:creationId xmlns:a16="http://schemas.microsoft.com/office/drawing/2014/main" id="{A7A40EEC-ACC1-B553-2A9E-3AC607A9E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30" y="2152619"/>
            <a:ext cx="2696258" cy="19639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Billede 7" descr="Et billede, der indeholder Font/skrifttype, tekst, linje/række, typografi&#10;&#10;Indhold genereret af kunstig intelligens kan være forkert.">
            <a:extLst>
              <a:ext uri="{FF2B5EF4-FFF2-40B4-BE49-F238E27FC236}">
                <a16:creationId xmlns:a16="http://schemas.microsoft.com/office/drawing/2014/main" id="{AAA93995-7114-7614-AA51-E049EF1FC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20" y="982512"/>
            <a:ext cx="5608077" cy="4081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893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E17F8-B914-0C09-45CA-E1745A21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diagram, tekst, linje/række, Kurve&#10;&#10;Indhold genereret af kunstig intelligens kan være forkert.">
            <a:extLst>
              <a:ext uri="{FF2B5EF4-FFF2-40B4-BE49-F238E27FC236}">
                <a16:creationId xmlns:a16="http://schemas.microsoft.com/office/drawing/2014/main" id="{07379BA5-63E3-CE3F-98B8-FD089B6E3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1" y="1625292"/>
            <a:ext cx="6928052" cy="42636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A4E1DB-A28A-8A03-3272-7E304269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7" name="Billede 6" descr="Et billede, der indeholder håndskrift, Font/skrifttype, tekst, kalligrafi&#10;&#10;Indhold genereret af kunstig intelligens kan være forkert.">
            <a:extLst>
              <a:ext uri="{FF2B5EF4-FFF2-40B4-BE49-F238E27FC236}">
                <a16:creationId xmlns:a16="http://schemas.microsoft.com/office/drawing/2014/main" id="{CD8F73F0-9C2D-377E-D49C-F197309AB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30" y="2152619"/>
            <a:ext cx="2696258" cy="19639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Billede 7" descr="Et billede, der indeholder Font/skrifttype, tekst, linje/række, typografi&#10;&#10;Indhold genereret af kunstig intelligens kan være forkert.">
            <a:extLst>
              <a:ext uri="{FF2B5EF4-FFF2-40B4-BE49-F238E27FC236}">
                <a16:creationId xmlns:a16="http://schemas.microsoft.com/office/drawing/2014/main" id="{B28E10BD-6829-9298-E42E-259A8F825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20" y="982512"/>
            <a:ext cx="5608077" cy="4081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74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FA44A-B748-9BF0-C8D3-69E17E4F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7FBA7E-49E0-51DE-774E-111229EF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7" name="Billede 6" descr="Et billede, der indeholder håndskrift, Font/skrifttype, tekst, kalligrafi&#10;&#10;Indhold genereret af kunstig intelligens kan være forkert.">
            <a:extLst>
              <a:ext uri="{FF2B5EF4-FFF2-40B4-BE49-F238E27FC236}">
                <a16:creationId xmlns:a16="http://schemas.microsoft.com/office/drawing/2014/main" id="{90850EE4-782A-4252-2CC0-C568EA8A0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4" y="3704202"/>
            <a:ext cx="1631416" cy="11881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Billede 7" descr="Et billede, der indeholder Font/skrifttype, tekst, linje/række, typografi&#10;&#10;Indhold genereret af kunstig intelligens kan være forkert.">
            <a:extLst>
              <a:ext uri="{FF2B5EF4-FFF2-40B4-BE49-F238E27FC236}">
                <a16:creationId xmlns:a16="http://schemas.microsoft.com/office/drawing/2014/main" id="{307AC4E8-B93A-41F2-E2F5-96E28DF44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33" y="5120068"/>
            <a:ext cx="5091164" cy="3667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Billede 2" descr="Et billede, der indeholder tekst, skærmbillede, software, display/skærm/fremvisning&#10;&#10;Indhold genereret af kunstig intelligens kan være forkert.">
            <a:extLst>
              <a:ext uri="{FF2B5EF4-FFF2-40B4-BE49-F238E27FC236}">
                <a16:creationId xmlns:a16="http://schemas.microsoft.com/office/drawing/2014/main" id="{E303C3F4-3A62-73A9-659A-5EDC85F48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" y="1259238"/>
            <a:ext cx="6997775" cy="4568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97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E6FE9-FB05-72A7-DB01-3E37D7A0E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56CE8E-088F-877E-5944-0B22D841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6" name="Billede 5" descr="Et billede, der indeholder tekst, diagram, Kurv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B6846715-F14D-4767-0287-D5E7BDA2D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7" y="1642246"/>
            <a:ext cx="6931363" cy="42567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748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BE5F2-1449-CFC6-BA7B-0EEFB772B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BBDA74-F7B5-0C91-E135-4453A17F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6" name="Billede 5" descr="Et billede, der indeholder tekst, skærmbillede, diagram, linje/række&#10;&#10;Indhold genereret af kunstig intelligens kan være forkert.">
            <a:extLst>
              <a:ext uri="{FF2B5EF4-FFF2-40B4-BE49-F238E27FC236}">
                <a16:creationId xmlns:a16="http://schemas.microsoft.com/office/drawing/2014/main" id="{C372AF46-8D78-62DB-BE07-3CBC2C40A9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05" y="1169853"/>
            <a:ext cx="7226026" cy="45187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Billede 7" descr="Et billede, der indeholder tekst, skærmbillede, diagram, linje/række&#10;&#10;Indhold genereret af kunstig intelligens kan være forkert.">
            <a:extLst>
              <a:ext uri="{FF2B5EF4-FFF2-40B4-BE49-F238E27FC236}">
                <a16:creationId xmlns:a16="http://schemas.microsoft.com/office/drawing/2014/main" id="{386FDF10-F72D-C897-5372-923E69B04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4519" y="2911962"/>
            <a:ext cx="680357" cy="135097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1100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28070-6CCD-7E93-6DB2-FAF7F23E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E379E5-E4C8-DD16-6575-DBE16019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Hierarchical models</a:t>
            </a:r>
            <a:endParaRPr lang="da-DK"/>
          </a:p>
        </p:txBody>
      </p:sp>
      <p:pic>
        <p:nvPicPr>
          <p:cNvPr id="9" name="Billede 8" descr="Et billede, der indeholder tekst, skærmbillede, linje/række, Kurve&#10;&#10;Indhold genereret af kunstig intelligens kan være forkert.">
            <a:extLst>
              <a:ext uri="{FF2B5EF4-FFF2-40B4-BE49-F238E27FC236}">
                <a16:creationId xmlns:a16="http://schemas.microsoft.com/office/drawing/2014/main" id="{F5E047BF-9246-7A23-7FA2-403F44C8B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58" y="1166812"/>
            <a:ext cx="7244359" cy="45243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Billede 10" descr="Et billede, der indeholder tekst, skærmbillede, diagram, linje/række&#10;&#10;Indhold genereret af kunstig intelligens kan være forkert.">
            <a:extLst>
              <a:ext uri="{FF2B5EF4-FFF2-40B4-BE49-F238E27FC236}">
                <a16:creationId xmlns:a16="http://schemas.microsoft.com/office/drawing/2014/main" id="{9E46C3AE-3AC1-C840-8CD1-55574260B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98" y="2967419"/>
            <a:ext cx="686308" cy="13620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42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9E37D-32EA-C6DD-C03E-8847FCAF8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3B4AA-0CA9-ACF4-26AF-9968410D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035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36438-F02A-5E97-7ED5-A51D9D00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49FFD-A309-023A-940F-74BF89AB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CFFD26EE-C53A-66E2-56B1-9590880E91E9}"/>
              </a:ext>
            </a:extLst>
          </p:cNvPr>
          <p:cNvSpPr txBox="1"/>
          <p:nvPr/>
        </p:nvSpPr>
        <p:spPr>
          <a:xfrm>
            <a:off x="7373977" y="5462146"/>
            <a:ext cx="3568778" cy="2339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>
                <a:latin typeface="+mn-lt"/>
              </a:rPr>
              <a:t>Bang et al., G</a:t>
            </a:r>
            <a:r>
              <a:rPr lang="fr-FR" sz="1600">
                <a:latin typeface="+mn-lt"/>
              </a:rPr>
              <a:t>. J. </a:t>
            </a:r>
            <a:r>
              <a:rPr lang="fr-FR" sz="1600" err="1">
                <a:latin typeface="+mn-lt"/>
              </a:rPr>
              <a:t>Exp</a:t>
            </a:r>
            <a:r>
              <a:rPr lang="fr-FR" sz="1600">
                <a:latin typeface="+mn-lt"/>
              </a:rPr>
              <a:t>. </a:t>
            </a:r>
            <a:r>
              <a:rPr lang="fr-FR" sz="1600" err="1">
                <a:latin typeface="+mn-lt"/>
              </a:rPr>
              <a:t>Psychol</a:t>
            </a:r>
            <a:r>
              <a:rPr lang="fr-FR" sz="1600">
                <a:latin typeface="+mn-lt"/>
              </a:rPr>
              <a:t> </a:t>
            </a:r>
            <a:r>
              <a:rPr lang="en-US" sz="1600">
                <a:latin typeface="+mn-lt"/>
              </a:rPr>
              <a:t>(2019) </a:t>
            </a:r>
            <a:endParaRPr lang="en-US" sz="1600"/>
          </a:p>
        </p:txBody>
      </p:sp>
      <p:pic>
        <p:nvPicPr>
          <p:cNvPr id="6" name="Billede 5" descr="Et billede, der indeholder tekst, skærmbillede, linje/række, diagram&#10;&#10;Indhold genereret af kunstig intelligens kan være forkert.">
            <a:extLst>
              <a:ext uri="{FF2B5EF4-FFF2-40B4-BE49-F238E27FC236}">
                <a16:creationId xmlns:a16="http://schemas.microsoft.com/office/drawing/2014/main" id="{690B11FA-F0D9-54E9-EC17-19504CE20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1"/>
          <a:stretch/>
        </p:blipFill>
        <p:spPr>
          <a:xfrm>
            <a:off x="2581707" y="1388809"/>
            <a:ext cx="7024349" cy="408129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811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1D2E5-7810-CB74-42FA-6A8F2403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A1DCE56-2220-6C21-A429-F2A891ED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6" name="Pladsholder til indhold 5" descr="Et billede, der indeholder Ansigt, person, Hage, portræt&#10;&#10;Indhold genereret af kunstig intelligens kan være forkert.">
            <a:extLst>
              <a:ext uri="{FF2B5EF4-FFF2-40B4-BE49-F238E27FC236}">
                <a16:creationId xmlns:a16="http://schemas.microsoft.com/office/drawing/2014/main" id="{30AA66BF-112F-6D7A-E15D-CCD525896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35" y="1711059"/>
            <a:ext cx="3533164" cy="2771775"/>
          </a:xfrm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19A8BD18-1AB9-7382-4FF8-B6802FF1DA8F}"/>
              </a:ext>
            </a:extLst>
          </p:cNvPr>
          <p:cNvSpPr txBox="1"/>
          <p:nvPr/>
        </p:nvSpPr>
        <p:spPr>
          <a:xfrm>
            <a:off x="5383740" y="4638456"/>
            <a:ext cx="1397241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Roger </a:t>
            </a:r>
            <a:r>
              <a:rPr lang="fr-FR" sz="1600" err="1">
                <a:latin typeface="AU Passata"/>
              </a:rPr>
              <a:t>Ratcliff</a:t>
            </a:r>
            <a:endParaRPr lang="da-DK" err="1"/>
          </a:p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(</a:t>
            </a:r>
            <a:r>
              <a:rPr lang="fr-FR" sz="1600">
                <a:solidFill>
                  <a:srgbClr val="000000"/>
                </a:solidFill>
                <a:latin typeface="AU Passata"/>
              </a:rPr>
              <a:t>1947-now</a:t>
            </a:r>
            <a:r>
              <a:rPr lang="fr-FR" sz="1600">
                <a:latin typeface="AU Passata"/>
              </a:rPr>
              <a:t>)</a:t>
            </a:r>
            <a:endParaRPr lang="en-GB" sz="1600">
              <a:latin typeface="AU Passata"/>
            </a:endParaRPr>
          </a:p>
        </p:txBody>
      </p:sp>
    </p:spTree>
    <p:extLst>
      <p:ext uri="{BB962C8B-B14F-4D97-AF65-F5344CB8AC3E}">
        <p14:creationId xmlns:p14="http://schemas.microsoft.com/office/powerpoint/2010/main" val="1466721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5228-FCAA-E7C7-56A9-F610F75A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F0DCD-5E9F-2425-94C5-0E338DB0A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390BDB-6849-C7F4-2E55-28A70CA5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7" name="Pladsholder til indhold 6" descr="Et billede, der indeholder tekst, håndskrift, Font/skrifttype, kalligrafi&#10;&#10;Indhold genereret af kunstig intelligens kan være forkert.">
            <a:extLst>
              <a:ext uri="{FF2B5EF4-FFF2-40B4-BE49-F238E27FC236}">
                <a16:creationId xmlns:a16="http://schemas.microsoft.com/office/drawing/2014/main" id="{45751AAF-CD80-D470-DD37-2F82EA5BF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382" y="2408420"/>
            <a:ext cx="9715364" cy="2029109"/>
          </a:xfrm>
        </p:spPr>
      </p:pic>
    </p:spTree>
    <p:extLst>
      <p:ext uri="{BB962C8B-B14F-4D97-AF65-F5344CB8AC3E}">
        <p14:creationId xmlns:p14="http://schemas.microsoft.com/office/powerpoint/2010/main" val="254507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flavours of psychophysics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29C052F-7BA9-3F9C-8A79-4E40AD82B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1736" y="2204864"/>
            <a:ext cx="25491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76E2A1-B24F-EC9A-458E-493C681F8687}"/>
              </a:ext>
            </a:extLst>
          </p:cNvPr>
          <p:cNvSpPr txBox="1"/>
          <p:nvPr/>
        </p:nvSpPr>
        <p:spPr>
          <a:xfrm>
            <a:off x="2404400" y="4419226"/>
            <a:ext cx="1981825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err="1">
                <a:latin typeface="+mn-lt"/>
              </a:rPr>
              <a:t>Rolke</a:t>
            </a:r>
            <a:r>
              <a:rPr lang="en-US" sz="1200">
                <a:latin typeface="+mn-lt"/>
              </a:rPr>
              <a:t> </a:t>
            </a:r>
            <a:r>
              <a:rPr lang="en-US" sz="1200" i="1">
                <a:latin typeface="+mn-lt"/>
              </a:rPr>
              <a:t>et al.</a:t>
            </a:r>
            <a:r>
              <a:rPr lang="en-US" sz="1200">
                <a:latin typeface="+mn-lt"/>
              </a:rPr>
              <a:t>, </a:t>
            </a:r>
            <a:r>
              <a:rPr lang="en-US" sz="1200" i="1" err="1">
                <a:latin typeface="+mn-lt"/>
              </a:rPr>
              <a:t>Eur</a:t>
            </a:r>
            <a:r>
              <a:rPr lang="en-US" sz="1200" i="1">
                <a:latin typeface="+mn-lt"/>
              </a:rPr>
              <a:t> J Pain </a:t>
            </a:r>
            <a:r>
              <a:rPr lang="en-US" sz="1200">
                <a:latin typeface="+mn-lt"/>
              </a:rPr>
              <a:t>(2006)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5A901F2-AD23-DBC9-95B0-725A8E3D08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340" y="956338"/>
            <a:ext cx="4790784" cy="4945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D1D049B-39C5-9CC8-49B1-7C762A50516F}"/>
                  </a:ext>
                </a:extLst>
              </p:cNvPr>
              <p:cNvSpPr txBox="1"/>
              <p:nvPr/>
            </p:nvSpPr>
            <p:spPr>
              <a:xfrm>
                <a:off x="8861959" y="2820841"/>
                <a:ext cx="3050259" cy="394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𝒅𝒆𝒕𝒆𝒄𝒕</m:t>
                          </m:r>
                        </m:e>
                      </m:d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</a:rPr>
                        <m:t>𝐞𝐫𝐟𝐜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𝒕𝒆𝒎𝒑𝒆𝒓𝒂𝒕𝒖𝒓𝒆</m:t>
                              </m:r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200" b="1">
                  <a:latin typeface="+mn-lt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D1D049B-39C5-9CC8-49B1-7C762A505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959" y="2820841"/>
                <a:ext cx="3050259" cy="394210"/>
              </a:xfrm>
              <a:prstGeom prst="rect">
                <a:avLst/>
              </a:prstGeom>
              <a:blipFill>
                <a:blip r:embed="rId6"/>
                <a:stretch>
                  <a:fillRect l="-80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390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7045-9C8E-5E94-A5C8-00041496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EF215-1252-B5B8-C686-CE3B47CC1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6193966-673E-4767-B3D5-967F0190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3" name="Billede 2" descr="Et billede, der indeholder Font/skrifttype, tekst, typografi, hvid&#10;&#10;Indhold genereret af kunstig intelligens kan være forkert.">
            <a:extLst>
              <a:ext uri="{FF2B5EF4-FFF2-40B4-BE49-F238E27FC236}">
                <a16:creationId xmlns:a16="http://schemas.microsoft.com/office/drawing/2014/main" id="{C6231976-C27C-603C-879C-88D49F275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80" y="2198832"/>
            <a:ext cx="8348500" cy="7639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6905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6A69D-2D21-8450-70EE-9F4F6AA86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70453-22FD-256D-FD1D-5B8A4F58D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CC314F-F8B2-39BA-F6FA-B737CFF6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3" name="Billede 2" descr="Et billede, der indeholder Font/skrifttype, tekst, typografi, hvid&#10;&#10;Indhold genereret af kunstig intelligens kan være forkert.">
            <a:extLst>
              <a:ext uri="{FF2B5EF4-FFF2-40B4-BE49-F238E27FC236}">
                <a16:creationId xmlns:a16="http://schemas.microsoft.com/office/drawing/2014/main" id="{6E9E9971-A308-70BA-49D1-68D2D293A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80" y="2198832"/>
            <a:ext cx="8348500" cy="76393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Billede 5" descr="Et billede, der indeholder tekst, Font/skrifttype, Grafik, typografi&#10;&#10;Indhold genereret af kunstig intelligens kan være forkert.">
            <a:extLst>
              <a:ext uri="{FF2B5EF4-FFF2-40B4-BE49-F238E27FC236}">
                <a16:creationId xmlns:a16="http://schemas.microsoft.com/office/drawing/2014/main" id="{93A3672C-BEB4-7CF4-ECF3-FA8132E73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92" y="3426502"/>
            <a:ext cx="8358372" cy="90660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2674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F45BE-3AB8-7EF4-AF86-1BEBE9A2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29D89-C993-D661-52D8-343D3346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D99377-CE0E-1521-A0A6-AEF10366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7" name="Billede 6" descr="Et billede, der indeholder tekst, Font/skrifttype, Grafik, typografi&#10;&#10;Indhold genereret af kunstig intelligens kan være forkert.">
            <a:extLst>
              <a:ext uri="{FF2B5EF4-FFF2-40B4-BE49-F238E27FC236}">
                <a16:creationId xmlns:a16="http://schemas.microsoft.com/office/drawing/2014/main" id="{4E93363B-41F1-978F-D52B-EB672100C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72" y="809498"/>
            <a:ext cx="8358372" cy="9066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Billede 9" descr="Et billede, der indeholder diagram, tekst, Kurve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94840F45-DF89-55F5-20C2-0328C6924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29" y="1717743"/>
            <a:ext cx="9012348" cy="45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4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FE65-5712-BB00-FF7C-0473C718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881D6-0769-B318-6A60-8B6DBCDC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F743E2-6CDB-D81C-1A94-6B9A8E651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7" name="Billede 6" descr="Et billede, der indeholder tekst, Font/skrifttype, Grafik, typografi&#10;&#10;Indhold genereret af kunstig intelligens kan være forkert.">
            <a:extLst>
              <a:ext uri="{FF2B5EF4-FFF2-40B4-BE49-F238E27FC236}">
                <a16:creationId xmlns:a16="http://schemas.microsoft.com/office/drawing/2014/main" id="{291A7D90-73A4-F0AB-5EBF-9AD586778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72" y="809498"/>
            <a:ext cx="8358372" cy="9066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Billede 9" descr="Et billede, der indeholder diagram, tekst, Kurve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9DB01DEB-DD53-2618-5DB0-3666746C2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29" y="1717743"/>
            <a:ext cx="9012348" cy="4539654"/>
          </a:xfrm>
          <a:prstGeom prst="rect">
            <a:avLst/>
          </a:prstGeom>
        </p:spPr>
      </p:pic>
      <p:pic>
        <p:nvPicPr>
          <p:cNvPr id="5" name="Billede 4" descr="Et billede, der indeholder tekst, diagram, skærmbillede, Kurve&#10;&#10;Indhold genereret af kunstig intelligens kan være forkert.">
            <a:extLst>
              <a:ext uri="{FF2B5EF4-FFF2-40B4-BE49-F238E27FC236}">
                <a16:creationId xmlns:a16="http://schemas.microsoft.com/office/drawing/2014/main" id="{7361E546-4DB7-A10A-8545-0B8A7367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29" y="1717742"/>
            <a:ext cx="9012348" cy="45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7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C03FC-5634-0113-D897-31B8E96B3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C23B8-1B13-1966-470D-DF921CC1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4C070E-3D5F-0382-8EA1-E3FC8B1F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6" name="Billede 5" descr="Et billede, der indeholder tekst, Font/skrifttype, Grafik, typografi&#10;&#10;Indhold genereret af kunstig intelligens kan være forkert.">
            <a:extLst>
              <a:ext uri="{FF2B5EF4-FFF2-40B4-BE49-F238E27FC236}">
                <a16:creationId xmlns:a16="http://schemas.microsoft.com/office/drawing/2014/main" id="{681B0E17-15C3-33D8-9A5B-045FA550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92" y="1885262"/>
            <a:ext cx="8358372" cy="9066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Billede 7" descr="Et billede, der indeholder linje/række, diagram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E9515014-244F-74AA-EDC5-89307E25C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8" y="3837203"/>
            <a:ext cx="11662510" cy="9294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2791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A6AC6-02DE-3C24-969A-80234D0AC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0A217-C42B-5087-483B-9918E8DB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05C781-5EB5-20B2-1397-72BB225A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5" name="Billede 4" descr="Et billede, der indeholder linje/række, diagram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F4A63ADD-CE49-63A1-2C1F-B82515A5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57" y="961601"/>
            <a:ext cx="9522488" cy="7536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Billede 18" descr="Et billede, der indeholder tekst, skærmbillede, linje/rækk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99F57D31-080F-90C7-01A9-EEF47AA19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25" y="1717742"/>
            <a:ext cx="8671185" cy="4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9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033DB-2273-0168-995C-DC918881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B353C-3DE6-BF14-F930-4DD208C9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55E6BC-091E-55E9-AC06-AAB0D1ED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5" name="Billede 4" descr="Et billede, der indeholder linje/række, diagram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802127A0-FEC7-55E3-3269-A14D3FA8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57" y="961601"/>
            <a:ext cx="9522488" cy="7536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Billede 18" descr="Et billede, der indeholder tekst, skærmbillede, linje/rækk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58D0D082-3BF7-4EDD-96BC-2221D546B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25" y="1717742"/>
            <a:ext cx="8671185" cy="4332777"/>
          </a:xfrm>
          <a:prstGeom prst="rect">
            <a:avLst/>
          </a:prstGeom>
        </p:spPr>
      </p:pic>
      <p:pic>
        <p:nvPicPr>
          <p:cNvPr id="20" name="Billede 19" descr="Et billede, der indeholder tekst, skærmbillede, linje/række, diagram&#10;&#10;Indhold genereret af kunstig intelligens kan være forkert.">
            <a:extLst>
              <a:ext uri="{FF2B5EF4-FFF2-40B4-BE49-F238E27FC236}">
                <a16:creationId xmlns:a16="http://schemas.microsoft.com/office/drawing/2014/main" id="{B1491EFB-240A-DC57-AABC-A1FB2EEE4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26" y="1717742"/>
            <a:ext cx="8671185" cy="4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45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7382-02D1-D50B-6EF4-5D47B5D5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0634E-0B8C-25CD-67DE-5DE4FB04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120287-CA8D-E85A-C25F-669E51DA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5" name="Billede 4" descr="Et billede, der indeholder linje/række, diagram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272AD92E-615B-7D2E-A319-AD450651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57" y="961601"/>
            <a:ext cx="9522488" cy="7536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Billede 18" descr="Et billede, der indeholder tekst, skærmbillede, linje/rækk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F59CAC3A-01CA-9F9A-C098-9A4B71659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25" y="1717742"/>
            <a:ext cx="8671185" cy="4332777"/>
          </a:xfrm>
          <a:prstGeom prst="rect">
            <a:avLst/>
          </a:prstGeom>
        </p:spPr>
      </p:pic>
      <p:pic>
        <p:nvPicPr>
          <p:cNvPr id="20" name="Billede 19" descr="Et billede, der indeholder tekst, skærmbillede, linje/række, diagram&#10;&#10;Indhold genereret af kunstig intelligens kan være forkert.">
            <a:extLst>
              <a:ext uri="{FF2B5EF4-FFF2-40B4-BE49-F238E27FC236}">
                <a16:creationId xmlns:a16="http://schemas.microsoft.com/office/drawing/2014/main" id="{328407B2-31AA-68A8-069A-751785695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26" y="1717742"/>
            <a:ext cx="8671185" cy="4332777"/>
          </a:xfrm>
          <a:prstGeom prst="rect">
            <a:avLst/>
          </a:prstGeom>
        </p:spPr>
      </p:pic>
      <p:pic>
        <p:nvPicPr>
          <p:cNvPr id="7" name="Billede 6" descr="Et billede, der indeholder tekst, skærmbillede, linje/række, diagram&#10;&#10;Indhold genereret af kunstig intelligens kan være forkert.">
            <a:extLst>
              <a:ext uri="{FF2B5EF4-FFF2-40B4-BE49-F238E27FC236}">
                <a16:creationId xmlns:a16="http://schemas.microsoft.com/office/drawing/2014/main" id="{931531FB-5FE4-E650-D2D8-801442F39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12" y="1716616"/>
            <a:ext cx="8689626" cy="43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57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DDD30-875C-5DBF-85C2-EE77B3C54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D85FE-76F9-E806-FBF2-620F77CD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9D7082-137B-4A35-0BC1-14840F9C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5" name="Billede 4" descr="Et billede, der indeholder linje/række, diagram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D6976414-CF87-9EA2-6500-267DAA904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57" y="961601"/>
            <a:ext cx="9522488" cy="7536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Billede 8" descr="Et billede, der indeholder tekst, skærmbillede, diagram, linje/række&#10;&#10;Indhold genereret af kunstig intelligens kan være forkert.">
            <a:extLst>
              <a:ext uri="{FF2B5EF4-FFF2-40B4-BE49-F238E27FC236}">
                <a16:creationId xmlns:a16="http://schemas.microsoft.com/office/drawing/2014/main" id="{9A928370-F5E1-E019-2308-9326FFCF2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306"/>
            <a:ext cx="8536187" cy="4278423"/>
          </a:xfrm>
          <a:prstGeom prst="rect">
            <a:avLst/>
          </a:prstGeom>
        </p:spPr>
      </p:pic>
      <p:pic>
        <p:nvPicPr>
          <p:cNvPr id="10" name="Billede 9" descr="Et billede, der indeholder tekst, diagram, Kurv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90C190AA-4210-3FEC-9C7C-1C48A4D27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86" y="2330478"/>
            <a:ext cx="5256424" cy="2638258"/>
          </a:xfrm>
          <a:prstGeom prst="rect">
            <a:avLst/>
          </a:prstGeom>
        </p:spPr>
      </p:pic>
      <p:pic>
        <p:nvPicPr>
          <p:cNvPr id="6" name="Billede 5" descr="Et billede, der indeholder tekst, Font/skrifttype, Grafik, typografi&#10;&#10;Indhold genereret af kunstig intelligens kan være forkert.">
            <a:extLst>
              <a:ext uri="{FF2B5EF4-FFF2-40B4-BE49-F238E27FC236}">
                <a16:creationId xmlns:a16="http://schemas.microsoft.com/office/drawing/2014/main" id="{7336972D-92E2-B64B-F5CD-033BC0B54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93" y="126801"/>
            <a:ext cx="3974944" cy="4721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05529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4D49B-FDA1-ACF8-E4FE-CB7D197E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Et billede, der indeholder tekst, skærmbillede, linje/rækk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2621332C-B52C-4573-F8FE-6F71F3114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12" y="1514405"/>
            <a:ext cx="9149899" cy="45757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5B6D48-757D-AC3B-969D-EB0CB0B1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34304A-0AAE-64E0-6AD6-752A6CBDD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1F70470-7B94-7749-F884-943E31832975}"/>
              </a:ext>
            </a:extLst>
          </p:cNvPr>
          <p:cNvSpPr/>
          <p:nvPr/>
        </p:nvSpPr>
        <p:spPr bwMode="auto">
          <a:xfrm rot="5400000">
            <a:off x="4809283" y="1165009"/>
            <a:ext cx="736148" cy="151773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2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17506-68CF-D508-678F-1F1EE2484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701769-3484-952B-5FDF-77BD952A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Types of psychophysical experiments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908FB05D-BF98-5651-4F72-3FA51ACC9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072203"/>
          </a:xfrm>
        </p:spPr>
        <p:txBody>
          <a:bodyPr/>
          <a:lstStyle/>
          <a:p>
            <a:r>
              <a:rPr lang="en-US" sz="2400"/>
              <a:t>Experiments studying the participant’s reports on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presence/absence of a stimulus (detection)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difference between stimuli (discrimination)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perceived intensity of a stimulus (scaling)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8A9A3-4D17-DD03-D008-74B36D010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2CB808-F88D-CF13-5ABF-B62AEB8D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81" name="Billede 80" descr="Et billede, der indeholder linje/række, diagram, skitse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9D9FD5F7-63CD-FC92-54D8-73589AFE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" y="113457"/>
            <a:ext cx="10000854" cy="1714500"/>
          </a:xfrm>
          <a:prstGeom prst="rect">
            <a:avLst/>
          </a:prstGeom>
        </p:spPr>
      </p:pic>
      <p:pic>
        <p:nvPicPr>
          <p:cNvPr id="82" name="Billede 81" descr="Et billede, der indeholder tekst, linje/række, skærmbillede, Rektangel&#10;&#10;Indhold genereret af kunstig intelligens kan være forkert.">
            <a:extLst>
              <a:ext uri="{FF2B5EF4-FFF2-40B4-BE49-F238E27FC236}">
                <a16:creationId xmlns:a16="http://schemas.microsoft.com/office/drawing/2014/main" id="{3C425E0D-E77A-E511-5B0C-D75D2DC75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1" y="1290656"/>
            <a:ext cx="10000854" cy="3429000"/>
          </a:xfrm>
          <a:prstGeom prst="rect">
            <a:avLst/>
          </a:prstGeom>
        </p:spPr>
      </p:pic>
      <p:pic>
        <p:nvPicPr>
          <p:cNvPr id="83" name="Billede 82" descr="Et billede, der indeholder linje/række, skærmbillede, diagram&#10;&#10;Indhold genereret af kunstig intelligens kan være forkert.">
            <a:extLst>
              <a:ext uri="{FF2B5EF4-FFF2-40B4-BE49-F238E27FC236}">
                <a16:creationId xmlns:a16="http://schemas.microsoft.com/office/drawing/2014/main" id="{A705C64A-B68F-8137-1A93-DCCCCBDF1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" y="4485101"/>
            <a:ext cx="10000854" cy="1714500"/>
          </a:xfrm>
          <a:prstGeom prst="rect">
            <a:avLst/>
          </a:prstGeom>
        </p:spPr>
      </p:pic>
      <p:pic>
        <p:nvPicPr>
          <p:cNvPr id="2" name="Billede 1" descr="Et billede, der indeholder tekst, skærmbillede, diagram, linje/række&#10;&#10;Indhold genereret af kunstig intelligens kan være forkert.">
            <a:extLst>
              <a:ext uri="{FF2B5EF4-FFF2-40B4-BE49-F238E27FC236}">
                <a16:creationId xmlns:a16="http://schemas.microsoft.com/office/drawing/2014/main" id="{B2B63B8D-ACA8-6528-7618-D67428BB8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922" y="1565807"/>
            <a:ext cx="228475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327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AE910-3A49-473A-360B-D0C1520FC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E6D02-BAAF-E859-A874-F69FDA75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E4E25C-B2B2-E4F5-E457-BA75CB1C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DCC4FAF-E92A-7A7B-2C7B-D1B026191F9F}"/>
              </a:ext>
            </a:extLst>
          </p:cNvPr>
          <p:cNvSpPr/>
          <p:nvPr/>
        </p:nvSpPr>
        <p:spPr bwMode="auto">
          <a:xfrm rot="5400000">
            <a:off x="4809283" y="1165009"/>
            <a:ext cx="736148" cy="151773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5" name="Billede 4" descr="Et billede, der indeholder tekst, skærmbillede, softwar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F8EBF35A-4DB6-49D2-0615-03E1B56DE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3" y="1391782"/>
            <a:ext cx="4818816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9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D9C2E-7838-F996-E96B-5FFBF851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F1E6C-F8DF-6669-13DD-72944BBD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A429602-DAC1-2017-1A8F-700D1038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8" name="Billede 7" descr="Et billede, der indeholder tekst, skærmbillede, linje/række, diagram&#10;&#10;Indhold genereret af kunstig intelligens kan være forkert.">
            <a:extLst>
              <a:ext uri="{FF2B5EF4-FFF2-40B4-BE49-F238E27FC236}">
                <a16:creationId xmlns:a16="http://schemas.microsoft.com/office/drawing/2014/main" id="{85400F5F-4B15-11E8-22FF-90EB0BDB5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4"/>
          <a:stretch/>
        </p:blipFill>
        <p:spPr>
          <a:xfrm>
            <a:off x="2340369" y="1667440"/>
            <a:ext cx="7031082" cy="414146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1244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CEE2E-0D3E-7D2F-3C7F-A0D1076B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E4051-F209-DC04-97C2-94F0B320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Drift diffusion model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27A29C-D725-E6AA-B996-A8715BDE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5" name="Billede 4" descr="Et billede, der indeholder linje/række&#10;&#10;Indhold genereret af kunstig intelligens kan være forkert.">
            <a:extLst>
              <a:ext uri="{FF2B5EF4-FFF2-40B4-BE49-F238E27FC236}">
                <a16:creationId xmlns:a16="http://schemas.microsoft.com/office/drawing/2014/main" id="{6CB10173-69BB-B5EE-98B8-F3298B9D1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"/>
          <a:stretch/>
        </p:blipFill>
        <p:spPr>
          <a:xfrm>
            <a:off x="2318293" y="1635735"/>
            <a:ext cx="7123891" cy="41657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41545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A3509-6929-4C0B-E7A9-D420BDBFF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7D9B8-A337-8C62-2880-962EBABD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Chronometric functions</a:t>
            </a:r>
            <a:endParaRPr lang="da-DK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3CEA38A-508F-1AFA-3F4A-F2C9E2C9B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072203"/>
          </a:xfrm>
        </p:spPr>
        <p:txBody>
          <a:bodyPr/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 dirty="0" err="1">
                <a:latin typeface="AU Passata"/>
                <a:cs typeface="Arial"/>
              </a:rPr>
              <a:t>Piéron's</a:t>
            </a:r>
            <a:r>
              <a:rPr lang="en-US" sz="2400" dirty="0">
                <a:latin typeface="AU Passata"/>
                <a:cs typeface="Arial"/>
              </a:rPr>
              <a:t> Law (1914)</a:t>
            </a:r>
            <a:endParaRPr lang="en-US" sz="2400" dirty="0">
              <a:cs typeface="Arial"/>
            </a:endParaRPr>
          </a:p>
          <a:p>
            <a:pPr>
              <a:buNone/>
            </a:pPr>
            <a:endParaRPr lang="en-US" sz="2400">
              <a:latin typeface="AU Passat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U Passata"/>
                <a:cs typeface="Arial"/>
              </a:rPr>
              <a:t>Bonnet et al (2008)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U Passat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U Passata"/>
                <a:cs typeface="Arial"/>
              </a:rPr>
              <a:t>Palmer  &amp; Stone (2014 &amp;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U Passat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U Passata"/>
                <a:cs typeface="Arial"/>
              </a:rPr>
              <a:t>Entropy (Hick &amp; Hyman &amp; </a:t>
            </a:r>
            <a:r>
              <a:rPr lang="en-US" sz="2400" dirty="0">
                <a:ea typeface="+mn-lt"/>
                <a:cs typeface="+mn-lt"/>
              </a:rPr>
              <a:t>Grossman</a:t>
            </a:r>
            <a:endParaRPr lang="en-US" sz="2400" dirty="0">
              <a:latin typeface="AU Passata"/>
              <a:cs typeface="Arial"/>
            </a:endParaRPr>
          </a:p>
          <a:p>
            <a:pPr>
              <a:buNone/>
            </a:pPr>
            <a:r>
              <a:rPr lang="en-US" sz="2400" dirty="0">
                <a:latin typeface="AU Passata"/>
                <a:cs typeface="Arial"/>
              </a:rPr>
              <a:t>     1952 &amp; 1953 &amp; 1953))</a:t>
            </a:r>
            <a:endParaRPr lang="en-US" sz="2400" dirty="0">
              <a:latin typeface="AU Passata"/>
            </a:endParaRPr>
          </a:p>
        </p:txBody>
      </p:sp>
      <p:pic>
        <p:nvPicPr>
          <p:cNvPr id="8" name="Billede 7" descr="Et billede, der indeholder tekst, Font/skrifttype, skærmbillede, håndskrift&#10;&#10;Indhold genereret af kunstig intelligens kan være forkert.">
            <a:extLst>
              <a:ext uri="{FF2B5EF4-FFF2-40B4-BE49-F238E27FC236}">
                <a16:creationId xmlns:a16="http://schemas.microsoft.com/office/drawing/2014/main" id="{F2D05F45-A52B-7893-3972-9182D4F96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2"/>
          <a:stretch/>
        </p:blipFill>
        <p:spPr>
          <a:xfrm>
            <a:off x="6894890" y="981134"/>
            <a:ext cx="5155020" cy="5124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Billede 8" descr="Et billede, der indeholder tekst, Font/skrifttype, skærmbillede, håndskrift&#10;&#10;Indhold genereret af kunstig intelligens kan være forkert.">
            <a:extLst>
              <a:ext uri="{FF2B5EF4-FFF2-40B4-BE49-F238E27FC236}">
                <a16:creationId xmlns:a16="http://schemas.microsoft.com/office/drawing/2014/main" id="{B48B75A5-AA27-18E7-F089-20E022900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654" y="1714525"/>
            <a:ext cx="4333419" cy="8750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Billede 10" descr="Et billede, der indeholder tekst, Font/skrifttype, skærmbillede, håndskrift&#10;&#10;Indhold genereret af kunstig intelligens kan være forkert.">
            <a:extLst>
              <a:ext uri="{FF2B5EF4-FFF2-40B4-BE49-F238E27FC236}">
                <a16:creationId xmlns:a16="http://schemas.microsoft.com/office/drawing/2014/main" id="{B8B27619-CC1E-E42E-1043-2991203C1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1725" y="2807583"/>
            <a:ext cx="4545177" cy="8805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Billede 1" descr="Et billede, der indeholder Font/skrifttype, tekst, diagram, hvid&#10;&#10;Indhold genereret af kunstig intelligens kan være forkert.">
            <a:extLst>
              <a:ext uri="{FF2B5EF4-FFF2-40B4-BE49-F238E27FC236}">
                <a16:creationId xmlns:a16="http://schemas.microsoft.com/office/drawing/2014/main" id="{AD15FB0A-97C2-426D-DC86-0A15BF07B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"/>
          <a:stretch/>
        </p:blipFill>
        <p:spPr>
          <a:xfrm>
            <a:off x="7006400" y="3801165"/>
            <a:ext cx="4552824" cy="13654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25A76A7-966C-EA1D-541C-EE99436DD3E3}"/>
              </a:ext>
            </a:extLst>
          </p:cNvPr>
          <p:cNvSpPr txBox="1"/>
          <p:nvPr/>
        </p:nvSpPr>
        <p:spPr>
          <a:xfrm>
            <a:off x="8541597" y="1006142"/>
            <a:ext cx="217544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</a:pPr>
            <a:r>
              <a:rPr lang="da-DK" sz="1600">
                <a:latin typeface="+mn-lt"/>
              </a:rPr>
              <a:t>-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9248B03-1B45-153A-BC04-0D132F167C81}"/>
              </a:ext>
            </a:extLst>
          </p:cNvPr>
          <p:cNvSpPr txBox="1"/>
          <p:nvPr/>
        </p:nvSpPr>
        <p:spPr>
          <a:xfrm>
            <a:off x="9021465" y="1003922"/>
            <a:ext cx="120285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</a:pPr>
            <a:r>
              <a:rPr lang="da-DK" sz="1600" dirty="0">
                <a:latin typeface="+mn-lt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1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0" grpId="1" build="p"/>
      <p:bldP spid="10" grpId="2" build="p"/>
      <p:bldP spid="10" grpId="3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C3C8-6247-0B58-4611-E2218A667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BA4398-D25F-DCA4-594E-75B86C31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2" name="Billede 1" descr="Et billede, der indeholder Ansigt, portræt, tøj, person&#10;&#10;Indhold genereret af kunstig intelligens kan være forkert.">
            <a:extLst>
              <a:ext uri="{FF2B5EF4-FFF2-40B4-BE49-F238E27FC236}">
                <a16:creationId xmlns:a16="http://schemas.microsoft.com/office/drawing/2014/main" id="{9A26611F-AB3F-6820-D6C1-FD2EAD63F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02" y="1828381"/>
            <a:ext cx="2017819" cy="2779302"/>
          </a:xfrm>
          <a:prstGeom prst="rect">
            <a:avLst/>
          </a:prstGeom>
        </p:spPr>
      </p:pic>
      <p:pic>
        <p:nvPicPr>
          <p:cNvPr id="3" name="Billede 2" descr="Et billede, der indeholder Ansigt, person, tøj, smil&#10;&#10;Indhold genereret af kunstig intelligens kan være forkert.">
            <a:extLst>
              <a:ext uri="{FF2B5EF4-FFF2-40B4-BE49-F238E27FC236}">
                <a16:creationId xmlns:a16="http://schemas.microsoft.com/office/drawing/2014/main" id="{E3280CD8-6A9C-91E2-A937-E1D9B53EA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30" y="1823977"/>
            <a:ext cx="2273684" cy="2768845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9762A48E-9CC7-1740-8F31-F9B5F65E3777}"/>
              </a:ext>
            </a:extLst>
          </p:cNvPr>
          <p:cNvSpPr txBox="1"/>
          <p:nvPr/>
        </p:nvSpPr>
        <p:spPr>
          <a:xfrm>
            <a:off x="7522949" y="4772545"/>
            <a:ext cx="125662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Ray Hyman</a:t>
            </a:r>
            <a:endParaRPr lang="da-DK">
              <a:latin typeface="AU Passata"/>
            </a:endParaRPr>
          </a:p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(1929-now)</a:t>
            </a:r>
            <a:endParaRPr lang="en-GB" sz="1600">
              <a:latin typeface="AU Passata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0BDC0C-504C-16F4-0DF5-9B5904D3FA0E}"/>
              </a:ext>
            </a:extLst>
          </p:cNvPr>
          <p:cNvSpPr txBox="1"/>
          <p:nvPr/>
        </p:nvSpPr>
        <p:spPr>
          <a:xfrm>
            <a:off x="2609642" y="4772645"/>
            <a:ext cx="2134623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William Edmund </a:t>
            </a:r>
            <a:r>
              <a:rPr lang="fr-FR" sz="1600" err="1">
                <a:latin typeface="AU Passata"/>
              </a:rPr>
              <a:t>Hick</a:t>
            </a:r>
            <a:endParaRPr lang="da-DK" err="1">
              <a:latin typeface="AU Passata"/>
            </a:endParaRPr>
          </a:p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(</a:t>
            </a:r>
            <a:r>
              <a:rPr lang="fr-FR" sz="1600">
                <a:solidFill>
                  <a:srgbClr val="000000"/>
                </a:solidFill>
                <a:latin typeface="AU Passata"/>
              </a:rPr>
              <a:t>1912-1974</a:t>
            </a:r>
            <a:r>
              <a:rPr lang="fr-FR" sz="1600">
                <a:latin typeface="AU Passata"/>
              </a:rPr>
              <a:t>)</a:t>
            </a:r>
            <a:endParaRPr lang="en-GB" sz="1600">
              <a:latin typeface="AU Passat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02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F8DA1-E9B8-26C5-806F-E52757F8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05EE5-F9FC-9376-83A3-AC579BEA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C26731E-0374-59E8-7A62-9D4831187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58" y="3262166"/>
            <a:ext cx="2904622" cy="1809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3326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78337-366B-C228-8B42-4AD38E508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037226-7186-DD31-F7BB-D9458C1C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BE3674D8-78A7-68F9-759F-EF5AA09AB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58" y="3262166"/>
            <a:ext cx="2904622" cy="1809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Billede 4" descr="Et billede, der indeholder tekst, linje/række, diagram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50719929-F4C6-92F1-1760-C0CC10E5F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2" y="1276469"/>
            <a:ext cx="6101154" cy="4450507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0BD5B8C1-99FB-6023-D054-E80DD7627E8A}"/>
              </a:ext>
            </a:extLst>
          </p:cNvPr>
          <p:cNvSpPr txBox="1"/>
          <p:nvPr/>
        </p:nvSpPr>
        <p:spPr>
          <a:xfrm>
            <a:off x="1846956" y="5721555"/>
            <a:ext cx="302749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err="1">
                <a:latin typeface="AU Passata"/>
              </a:rPr>
              <a:t>Hick</a:t>
            </a:r>
            <a:r>
              <a:rPr lang="fr-FR" sz="1600">
                <a:latin typeface="AU Passata"/>
              </a:rPr>
              <a:t>., Q. J. </a:t>
            </a:r>
            <a:r>
              <a:rPr lang="fr-FR" sz="1600" err="1">
                <a:latin typeface="AU Passata"/>
              </a:rPr>
              <a:t>Exp</a:t>
            </a:r>
            <a:r>
              <a:rPr lang="fr-FR" sz="1600">
                <a:latin typeface="AU Passata"/>
              </a:rPr>
              <a:t>. </a:t>
            </a:r>
            <a:r>
              <a:rPr lang="fr-FR" sz="1600" err="1">
                <a:latin typeface="AU Passata"/>
              </a:rPr>
              <a:t>Psychol</a:t>
            </a:r>
            <a:r>
              <a:rPr lang="fr-FR" sz="1600">
                <a:latin typeface="AU Passata"/>
              </a:rPr>
              <a:t>. (1952).</a:t>
            </a:r>
            <a:endParaRPr lang="en-GB" sz="1600">
              <a:latin typeface="AU Passat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3014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01A5A-C379-16AA-6264-2BC5FC7C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BF0DC-FD49-94FC-AA04-BF0AF51E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2BB7290-FA30-E85A-CE7A-1FF9B558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58" y="3262166"/>
            <a:ext cx="2904622" cy="1809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Billede 5" descr="Et billede, der indeholder tekst, diagram, linje/række&#10;&#10;Indhold genereret af kunstig intelligens kan være forkert.">
            <a:extLst>
              <a:ext uri="{FF2B5EF4-FFF2-40B4-BE49-F238E27FC236}">
                <a16:creationId xmlns:a16="http://schemas.microsoft.com/office/drawing/2014/main" id="{B6A21CB2-C261-010F-FCD2-4D667F584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88" y="1027373"/>
            <a:ext cx="3835990" cy="48053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3FC1D7ED-1D99-C831-8E87-6C7AC26314CB}"/>
              </a:ext>
            </a:extLst>
          </p:cNvPr>
          <p:cNvSpPr txBox="1"/>
          <p:nvPr/>
        </p:nvSpPr>
        <p:spPr>
          <a:xfrm>
            <a:off x="1937016" y="5829088"/>
            <a:ext cx="330321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Hyman., Q. J. </a:t>
            </a:r>
            <a:r>
              <a:rPr lang="fr-FR" sz="1600" err="1">
                <a:latin typeface="AU Passata"/>
              </a:rPr>
              <a:t>Exp</a:t>
            </a:r>
            <a:r>
              <a:rPr lang="fr-FR" sz="1600">
                <a:latin typeface="AU Passata"/>
              </a:rPr>
              <a:t>. </a:t>
            </a:r>
            <a:r>
              <a:rPr lang="fr-FR" sz="1600" err="1">
                <a:latin typeface="AU Passata"/>
              </a:rPr>
              <a:t>Psychol</a:t>
            </a:r>
            <a:r>
              <a:rPr lang="fr-FR" sz="1600">
                <a:latin typeface="AU Passata"/>
              </a:rPr>
              <a:t>. (1953)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076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22B56-EEB8-0602-AB8D-577559C6F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E4775-BE05-4242-51F3-11292E26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3" name="Billede 2" descr="Et billede, der indeholder Kortspil, Papirprodukt&#10;&#10;Indhold genereret af kunstig intelligens kan være forkert.">
            <a:extLst>
              <a:ext uri="{FF2B5EF4-FFF2-40B4-BE49-F238E27FC236}">
                <a16:creationId xmlns:a16="http://schemas.microsoft.com/office/drawing/2014/main" id="{7F90101B-2BEA-C17A-2B07-82E9880E4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91" y="984612"/>
            <a:ext cx="3912412" cy="3533775"/>
          </a:xfrm>
          <a:prstGeom prst="rect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538EC180-154A-809B-7B0E-1AF493898080}"/>
              </a:ext>
            </a:extLst>
          </p:cNvPr>
          <p:cNvSpPr txBox="1"/>
          <p:nvPr/>
        </p:nvSpPr>
        <p:spPr>
          <a:xfrm>
            <a:off x="2178790" y="5778903"/>
            <a:ext cx="351070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Grossman.,  Q. J. </a:t>
            </a:r>
            <a:r>
              <a:rPr lang="fr-FR" sz="1600" err="1">
                <a:latin typeface="AU Passata"/>
              </a:rPr>
              <a:t>Exp</a:t>
            </a:r>
            <a:r>
              <a:rPr lang="fr-FR" sz="1600">
                <a:latin typeface="AU Passata"/>
              </a:rPr>
              <a:t>. </a:t>
            </a:r>
            <a:r>
              <a:rPr lang="fr-FR" sz="1600" err="1">
                <a:latin typeface="AU Passata"/>
              </a:rPr>
              <a:t>Psychol</a:t>
            </a:r>
            <a:r>
              <a:rPr lang="fr-FR" sz="1600">
                <a:latin typeface="AU Passata"/>
              </a:rPr>
              <a:t>. (1953)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66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2C34-6FE4-0655-F49D-0A65DF4E3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2230BF-87D3-622B-720B-72206C01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Types of psychophysical experiments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212CC3D-58BA-F398-6F52-7DFE5B00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072203"/>
          </a:xfrm>
        </p:spPr>
        <p:txBody>
          <a:bodyPr/>
          <a:lstStyle/>
          <a:p>
            <a:r>
              <a:rPr lang="en-US" sz="2400"/>
              <a:t>Experiments studying the participant’s reports on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The presence/absence of a stimulus (detection)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difference between stimuli (discrimination)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perceived intensity of a stimulus (scaling)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9878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C962F-FEB8-EB7D-D0F7-B585CF8E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BBF3DA-234A-B65D-B653-D841C1EE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3" name="Billede 2" descr="Et billede, der indeholder Kortspil, Papirprodukt&#10;&#10;Indhold genereret af kunstig intelligens kan være forkert.">
            <a:extLst>
              <a:ext uri="{FF2B5EF4-FFF2-40B4-BE49-F238E27FC236}">
                <a16:creationId xmlns:a16="http://schemas.microsoft.com/office/drawing/2014/main" id="{85AEF38E-2015-3045-4EF8-399151468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91" y="984612"/>
            <a:ext cx="3912412" cy="3533775"/>
          </a:xfrm>
          <a:prstGeom prst="rect">
            <a:avLst/>
          </a:prstGeom>
        </p:spPr>
      </p:pic>
      <p:pic>
        <p:nvPicPr>
          <p:cNvPr id="7" name="Billede 6" descr="Et billede, der indeholder tekst, skærmbillede, nummer/tal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81406C1C-2802-B2D1-B3A2-27568BEA0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5" y="1556443"/>
            <a:ext cx="6358416" cy="3133725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CE79BC1A-9827-0485-CB27-3C6BA54697D3}"/>
              </a:ext>
            </a:extLst>
          </p:cNvPr>
          <p:cNvSpPr txBox="1"/>
          <p:nvPr/>
        </p:nvSpPr>
        <p:spPr>
          <a:xfrm>
            <a:off x="2178790" y="5778903"/>
            <a:ext cx="351070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Grossman.,  Q. J. </a:t>
            </a:r>
            <a:r>
              <a:rPr lang="fr-FR" sz="1600" err="1">
                <a:latin typeface="AU Passata"/>
              </a:rPr>
              <a:t>Exp</a:t>
            </a:r>
            <a:r>
              <a:rPr lang="fr-FR" sz="1600">
                <a:latin typeface="AU Passata"/>
              </a:rPr>
              <a:t>. </a:t>
            </a:r>
            <a:r>
              <a:rPr lang="fr-FR" sz="1600" err="1">
                <a:latin typeface="AU Passata"/>
              </a:rPr>
              <a:t>Psychol</a:t>
            </a:r>
            <a:r>
              <a:rPr lang="fr-FR" sz="1600">
                <a:latin typeface="AU Passata"/>
              </a:rPr>
              <a:t>. (1953)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3165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07ECC-191C-1601-E6C2-78F90332B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B704E1-1E12-CAC9-CA8E-8EE7B898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</a:p>
        </p:txBody>
      </p:sp>
      <p:pic>
        <p:nvPicPr>
          <p:cNvPr id="3" name="Billede 2" descr="Et billede, der indeholder Kortspil, Papirprodukt&#10;&#10;Indhold genereret af kunstig intelligens kan være forkert.">
            <a:extLst>
              <a:ext uri="{FF2B5EF4-FFF2-40B4-BE49-F238E27FC236}">
                <a16:creationId xmlns:a16="http://schemas.microsoft.com/office/drawing/2014/main" id="{5CA9CA9B-C609-6085-8A42-5BAC9250B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91" y="984612"/>
            <a:ext cx="3912412" cy="3533775"/>
          </a:xfrm>
          <a:prstGeom prst="rect">
            <a:avLst/>
          </a:prstGeom>
        </p:spPr>
      </p:pic>
      <p:pic>
        <p:nvPicPr>
          <p:cNvPr id="5" name="Billede 4" descr="Et billede, der indeholder tekst, diagram, linje/rækk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B9CCB4D3-8A69-5963-166A-602EF675C1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6503" y="964608"/>
            <a:ext cx="4483359" cy="48292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CF8F5714-F580-A4C2-4CD1-CD43FCD2FCA6}"/>
              </a:ext>
            </a:extLst>
          </p:cNvPr>
          <p:cNvSpPr txBox="1"/>
          <p:nvPr/>
        </p:nvSpPr>
        <p:spPr>
          <a:xfrm>
            <a:off x="2178790" y="5778903"/>
            <a:ext cx="351070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>
                <a:latin typeface="AU Passata"/>
              </a:rPr>
              <a:t>Grossman.,  Q. J. </a:t>
            </a:r>
            <a:r>
              <a:rPr lang="fr-FR" sz="1600" err="1">
                <a:latin typeface="AU Passata"/>
              </a:rPr>
              <a:t>Exp</a:t>
            </a:r>
            <a:r>
              <a:rPr lang="fr-FR" sz="1600">
                <a:latin typeface="AU Passata"/>
              </a:rPr>
              <a:t>. </a:t>
            </a:r>
            <a:r>
              <a:rPr lang="fr-FR" sz="1600" err="1">
                <a:latin typeface="AU Passata"/>
              </a:rPr>
              <a:t>Psychol</a:t>
            </a:r>
            <a:r>
              <a:rPr lang="fr-FR" sz="1600">
                <a:latin typeface="AU Passata"/>
              </a:rPr>
              <a:t>. (1953)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528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1DA87-4868-6954-8E7B-D7EC14D8F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55022-CA0D-7EA8-3E05-F054E9EF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  <a:endParaRPr lang="da-DK" b="0"/>
          </a:p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88A419-4B0C-422E-75A4-2187D4BF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8" name="Billede 7" descr="Et billede, der indeholder tekst, skærmbillede, linje/række, diagram&#10;&#10;Indhold genereret af kunstig intelligens kan være forkert.">
            <a:extLst>
              <a:ext uri="{FF2B5EF4-FFF2-40B4-BE49-F238E27FC236}">
                <a16:creationId xmlns:a16="http://schemas.microsoft.com/office/drawing/2014/main" id="{0C4F0773-9DD9-C712-D1C3-EDC5764AD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4"/>
          <a:stretch/>
        </p:blipFill>
        <p:spPr>
          <a:xfrm>
            <a:off x="2340369" y="1693709"/>
            <a:ext cx="7031082" cy="414146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19519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3EA0-B89B-ED08-781F-AEB93B938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53D35-8DA1-1DB5-88B7-8E5A0B15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  <a:endParaRPr lang="da-DK" b="0"/>
          </a:p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A5493D-3B34-621C-A917-64173CD1D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6" name="Billede 5" descr="Et billede, der indeholder diagram, linje/række, Kurve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B5860427-DE76-3BFA-1EFA-3441FE0C4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29"/>
          <a:stretch/>
        </p:blipFill>
        <p:spPr>
          <a:xfrm>
            <a:off x="2340586" y="1778779"/>
            <a:ext cx="7025956" cy="401710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005549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9BE41-3EE0-7C94-F0FC-5DF125744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9C1C0-0BFB-5ED0-1C81-A3902960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  <a:endParaRPr lang="da-DK" b="0"/>
          </a:p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F44EDDC-F3C6-4C49-FD6F-34F49BC5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3" name="Billede 2" descr="Et billede, der indeholder tekst, skærmbillede, display/skærm/fremvisning, software&#10;&#10;Indhold genereret af kunstig intelligens kan være forkert.">
            <a:extLst>
              <a:ext uri="{FF2B5EF4-FFF2-40B4-BE49-F238E27FC236}">
                <a16:creationId xmlns:a16="http://schemas.microsoft.com/office/drawing/2014/main" id="{41850270-93EB-FB96-235F-87C2841C6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42" y="1476375"/>
            <a:ext cx="9780482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332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9776-ED1B-1870-E36B-322C54857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B7998-EB7F-0C3A-ED86-A5C0E81F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Multi-variate models</a:t>
            </a:r>
            <a:endParaRPr lang="da-DK" b="0"/>
          </a:p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9A4E779-29EC-63D8-5B7B-89D37689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C558-FD01-4018-8023-D37A34895700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pic>
        <p:nvPicPr>
          <p:cNvPr id="3" name="Billede 2" descr="Et billede, der indeholder linje/række, diagram, skærmbillede, Kurve&#10;&#10;Indhold genereret af kunstig intelligens kan være forkert.">
            <a:extLst>
              <a:ext uri="{FF2B5EF4-FFF2-40B4-BE49-F238E27FC236}">
                <a16:creationId xmlns:a16="http://schemas.microsoft.com/office/drawing/2014/main" id="{41BED21F-DD75-D8DE-E239-87AB8F9AB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/>
          <a:stretch/>
        </p:blipFill>
        <p:spPr>
          <a:xfrm>
            <a:off x="2338886" y="1796160"/>
            <a:ext cx="7033392" cy="395949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178738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1C7E0-BEBE-53FC-FFE8-6BD081112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1F47A-5BDA-17E2-F8F5-127F75EE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References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17DE37-B2FF-FA28-CBCF-18C2BC7F5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dirty="0">
                <a:ea typeface="+mn-lt"/>
                <a:cs typeface="+mn-lt"/>
              </a:rPr>
              <a:t>Bang, J. W., </a:t>
            </a:r>
            <a:r>
              <a:rPr lang="da-DK" dirty="0" err="1">
                <a:ea typeface="+mn-lt"/>
                <a:cs typeface="+mn-lt"/>
              </a:rPr>
              <a:t>Shekhar</a:t>
            </a:r>
            <a:r>
              <a:rPr lang="da-DK" dirty="0">
                <a:ea typeface="+mn-lt"/>
                <a:cs typeface="+mn-lt"/>
              </a:rPr>
              <a:t>, M., &amp; </a:t>
            </a:r>
            <a:r>
              <a:rPr lang="da-DK" dirty="0" err="1">
                <a:ea typeface="+mn-lt"/>
                <a:cs typeface="+mn-lt"/>
              </a:rPr>
              <a:t>Rahnev</a:t>
            </a:r>
            <a:r>
              <a:rPr lang="da-DK" dirty="0">
                <a:ea typeface="+mn-lt"/>
                <a:cs typeface="+mn-lt"/>
              </a:rPr>
              <a:t>, D. (2019). </a:t>
            </a:r>
            <a:r>
              <a:rPr lang="da-DK" dirty="0" err="1">
                <a:ea typeface="+mn-lt"/>
                <a:cs typeface="+mn-lt"/>
              </a:rPr>
              <a:t>Sensory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noise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increases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metacognitive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efficiency</a:t>
            </a:r>
            <a:r>
              <a:rPr lang="da-DK" dirty="0">
                <a:ea typeface="+mn-lt"/>
                <a:cs typeface="+mn-lt"/>
              </a:rPr>
              <a:t>. Journal of </a:t>
            </a:r>
            <a:r>
              <a:rPr lang="da-DK" dirty="0" err="1">
                <a:ea typeface="+mn-lt"/>
                <a:cs typeface="+mn-lt"/>
              </a:rPr>
              <a:t>Experimental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Psychology</a:t>
            </a:r>
            <a:r>
              <a:rPr lang="da-DK" dirty="0">
                <a:ea typeface="+mn-lt"/>
                <a:cs typeface="+mn-lt"/>
              </a:rPr>
              <a:t>: General, 148(3), 437–452. </a:t>
            </a:r>
            <a:r>
              <a:rPr lang="da-DK" dirty="0">
                <a:ea typeface="+mn-lt"/>
                <a:cs typeface="+mn-lt"/>
                <a:hlinkClick r:id="rId2"/>
              </a:rPr>
              <a:t>https://doi.org/10.1037/xge0000511</a:t>
            </a:r>
            <a:endParaRPr lang="da-DK" dirty="0">
              <a:ea typeface="+mn-lt"/>
              <a:cs typeface="+mn-lt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dirty="0">
                <a:ea typeface="+mn-lt"/>
                <a:cs typeface="+mn-lt"/>
              </a:rPr>
              <a:t>Crossman, E. R. F. W. (1953). </a:t>
            </a:r>
            <a:r>
              <a:rPr lang="da-DK" dirty="0" err="1">
                <a:ea typeface="+mn-lt"/>
                <a:cs typeface="+mn-lt"/>
              </a:rPr>
              <a:t>Entropy</a:t>
            </a:r>
            <a:r>
              <a:rPr lang="da-DK" dirty="0">
                <a:ea typeface="+mn-lt"/>
                <a:cs typeface="+mn-lt"/>
              </a:rPr>
              <a:t> and </a:t>
            </a:r>
            <a:r>
              <a:rPr lang="da-DK" dirty="0" err="1">
                <a:ea typeface="+mn-lt"/>
                <a:cs typeface="+mn-lt"/>
              </a:rPr>
              <a:t>Choice</a:t>
            </a:r>
            <a:r>
              <a:rPr lang="da-DK" dirty="0">
                <a:ea typeface="+mn-lt"/>
                <a:cs typeface="+mn-lt"/>
              </a:rPr>
              <a:t> Time: The </a:t>
            </a:r>
            <a:r>
              <a:rPr lang="da-DK" dirty="0" err="1">
                <a:ea typeface="+mn-lt"/>
                <a:cs typeface="+mn-lt"/>
              </a:rPr>
              <a:t>Effect</a:t>
            </a:r>
            <a:r>
              <a:rPr lang="da-DK" dirty="0">
                <a:ea typeface="+mn-lt"/>
                <a:cs typeface="+mn-lt"/>
              </a:rPr>
              <a:t> of </a:t>
            </a:r>
            <a:r>
              <a:rPr lang="da-DK" dirty="0" err="1">
                <a:ea typeface="+mn-lt"/>
                <a:cs typeface="+mn-lt"/>
              </a:rPr>
              <a:t>Frequency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Unbalance</a:t>
            </a:r>
            <a:r>
              <a:rPr lang="da-DK" dirty="0">
                <a:ea typeface="+mn-lt"/>
                <a:cs typeface="+mn-lt"/>
              </a:rPr>
              <a:t> on </a:t>
            </a:r>
            <a:r>
              <a:rPr lang="da-DK" dirty="0" err="1">
                <a:ea typeface="+mn-lt"/>
                <a:cs typeface="+mn-lt"/>
              </a:rPr>
              <a:t>Choice-Response</a:t>
            </a:r>
            <a:r>
              <a:rPr lang="da-DK" dirty="0">
                <a:ea typeface="+mn-lt"/>
                <a:cs typeface="+mn-lt"/>
              </a:rPr>
              <a:t>. </a:t>
            </a:r>
            <a:r>
              <a:rPr lang="da-DK" dirty="0" err="1">
                <a:ea typeface="+mn-lt"/>
                <a:cs typeface="+mn-lt"/>
              </a:rPr>
              <a:t>Quarterly</a:t>
            </a:r>
            <a:r>
              <a:rPr lang="da-DK" dirty="0">
                <a:ea typeface="+mn-lt"/>
                <a:cs typeface="+mn-lt"/>
              </a:rPr>
              <a:t> Journal of </a:t>
            </a:r>
            <a:r>
              <a:rPr lang="da-DK" dirty="0" err="1">
                <a:ea typeface="+mn-lt"/>
                <a:cs typeface="+mn-lt"/>
              </a:rPr>
              <a:t>Experimental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Psychology</a:t>
            </a:r>
            <a:r>
              <a:rPr lang="da-DK" dirty="0">
                <a:ea typeface="+mn-lt"/>
                <a:cs typeface="+mn-lt"/>
              </a:rPr>
              <a:t>, 5(2), 41–51. </a:t>
            </a:r>
            <a:r>
              <a:rPr lang="da-DK" dirty="0">
                <a:ea typeface="+mn-lt"/>
                <a:cs typeface="+mn-lt"/>
                <a:hlinkClick r:id="rId3"/>
              </a:rPr>
              <a:t>https://doi.org/10.1080/17470215308416625</a:t>
            </a:r>
            <a:endParaRPr lang="da-DK" dirty="0">
              <a:ea typeface="+mn-lt"/>
              <a:cs typeface="+mn-lt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dirty="0" err="1">
                <a:ea typeface="+mn-lt"/>
                <a:cs typeface="+mn-lt"/>
              </a:rPr>
              <a:t>Hick</a:t>
            </a:r>
            <a:r>
              <a:rPr lang="da-DK" dirty="0">
                <a:ea typeface="+mn-lt"/>
                <a:cs typeface="+mn-lt"/>
              </a:rPr>
              <a:t>, W. E. (1952). On the Rate of </a:t>
            </a:r>
            <a:r>
              <a:rPr lang="da-DK" dirty="0" err="1">
                <a:ea typeface="+mn-lt"/>
                <a:cs typeface="+mn-lt"/>
              </a:rPr>
              <a:t>Gain</a:t>
            </a:r>
            <a:r>
              <a:rPr lang="da-DK" dirty="0">
                <a:ea typeface="+mn-lt"/>
                <a:cs typeface="+mn-lt"/>
              </a:rPr>
              <a:t> of Information. </a:t>
            </a:r>
            <a:r>
              <a:rPr lang="da-DK" dirty="0" err="1">
                <a:ea typeface="+mn-lt"/>
                <a:cs typeface="+mn-lt"/>
              </a:rPr>
              <a:t>Quarterly</a:t>
            </a:r>
            <a:r>
              <a:rPr lang="da-DK" dirty="0">
                <a:ea typeface="+mn-lt"/>
                <a:cs typeface="+mn-lt"/>
              </a:rPr>
              <a:t> Journal of </a:t>
            </a:r>
            <a:r>
              <a:rPr lang="da-DK" dirty="0" err="1">
                <a:ea typeface="+mn-lt"/>
                <a:cs typeface="+mn-lt"/>
              </a:rPr>
              <a:t>Experimental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Psychology</a:t>
            </a:r>
            <a:r>
              <a:rPr lang="da-DK" dirty="0">
                <a:ea typeface="+mn-lt"/>
                <a:cs typeface="+mn-lt"/>
              </a:rPr>
              <a:t>, 4(1), 11–26. </a:t>
            </a:r>
            <a:r>
              <a:rPr lang="da-DK" dirty="0">
                <a:ea typeface="+mn-lt"/>
                <a:cs typeface="+mn-lt"/>
                <a:hlinkClick r:id="rId4"/>
              </a:rPr>
              <a:t>https://doi.org/10.1080/17470215208416600</a:t>
            </a:r>
            <a:endParaRPr lang="da-DK" dirty="0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dirty="0" err="1">
                <a:ea typeface="+mn-lt"/>
                <a:cs typeface="+mn-lt"/>
              </a:rPr>
              <a:t>Hyman</a:t>
            </a:r>
            <a:r>
              <a:rPr lang="da-DK" dirty="0">
                <a:ea typeface="+mn-lt"/>
                <a:cs typeface="+mn-lt"/>
              </a:rPr>
              <a:t>, R. (1953). Stimulus information as a determinant of </a:t>
            </a:r>
            <a:r>
              <a:rPr lang="da-DK" dirty="0" err="1">
                <a:ea typeface="+mn-lt"/>
                <a:cs typeface="+mn-lt"/>
              </a:rPr>
              <a:t>reaction</a:t>
            </a:r>
            <a:r>
              <a:rPr lang="da-DK" dirty="0">
                <a:ea typeface="+mn-lt"/>
                <a:cs typeface="+mn-lt"/>
              </a:rPr>
              <a:t> time. Journal of </a:t>
            </a:r>
            <a:r>
              <a:rPr lang="da-DK" dirty="0" err="1">
                <a:ea typeface="+mn-lt"/>
                <a:cs typeface="+mn-lt"/>
              </a:rPr>
              <a:t>Experimental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Psychology</a:t>
            </a:r>
            <a:r>
              <a:rPr lang="da-DK" dirty="0">
                <a:ea typeface="+mn-lt"/>
                <a:cs typeface="+mn-lt"/>
              </a:rPr>
              <a:t>, 45(3), 188–196. </a:t>
            </a:r>
            <a:r>
              <a:rPr lang="da-DK" dirty="0">
                <a:ea typeface="+mn-lt"/>
                <a:cs typeface="+mn-lt"/>
                <a:hlinkClick r:id="rId5"/>
              </a:rPr>
              <a:t>https://doi.org/10.1037/h0056940</a:t>
            </a:r>
            <a:endParaRPr lang="da-DK" dirty="0">
              <a:ea typeface="+mn-lt"/>
              <a:cs typeface="+mn-lt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D31D4B-BA73-E9DB-65AC-F88EA218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DADEF-D401-418A-B31D-E04D41B9BFF5}" type="datetime1">
              <a:rPr lang="da-DK"/>
              <a:t>06-10-2025</a:t>
            </a:fld>
            <a:r>
              <a:rPr lang="en-GB"/>
              <a:t>01/12/2023</a:t>
            </a:r>
          </a:p>
        </p:txBody>
      </p:sp>
    </p:spTree>
    <p:extLst>
      <p:ext uri="{BB962C8B-B14F-4D97-AF65-F5344CB8AC3E}">
        <p14:creationId xmlns:p14="http://schemas.microsoft.com/office/powerpoint/2010/main" val="42032442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39698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67C0A-91ED-CBCC-AC8C-EDA4A1FC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3C152-1F6B-7222-3F48-6D658A29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ea typeface="+mj-lt"/>
                <a:cs typeface="+mj-lt"/>
              </a:rPr>
              <a:t>Practical </a:t>
            </a:r>
            <a:r>
              <a:rPr lang="da-DK" err="1">
                <a:ea typeface="+mj-lt"/>
                <a:cs typeface="+mj-lt"/>
              </a:rPr>
              <a:t>exercises</a:t>
            </a:r>
            <a:endParaRPr lang="da-DK" err="1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BD832AA-CA20-2949-5094-B67DFE9C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DADEF-D401-418A-B31D-E04D41B9BFF5}" type="datetime1">
              <a:rPr lang="en-GB"/>
              <a:t>06/10/2025</a:t>
            </a:fld>
            <a:r>
              <a:rPr lang="en-GB"/>
              <a:t>01/12/2023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6FAF465-6FE6-F1CA-7966-E0E90791E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err="1"/>
              <a:t>Simulate</a:t>
            </a:r>
            <a:r>
              <a:rPr lang="da-DK"/>
              <a:t> data from </a:t>
            </a:r>
            <a:r>
              <a:rPr lang="da-DK" err="1"/>
              <a:t>psychophysical</a:t>
            </a:r>
            <a:r>
              <a:rPr lang="da-DK"/>
              <a:t> </a:t>
            </a:r>
            <a:r>
              <a:rPr lang="da-DK" err="1"/>
              <a:t>experiment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/>
              <a:t>Write </a:t>
            </a:r>
            <a:r>
              <a:rPr lang="da-DK" err="1"/>
              <a:t>psychometric</a:t>
            </a:r>
            <a:r>
              <a:rPr lang="da-DK"/>
              <a:t> </a:t>
            </a:r>
            <a:r>
              <a:rPr lang="da-DK" err="1"/>
              <a:t>function</a:t>
            </a:r>
            <a:r>
              <a:rPr lang="da-DK"/>
              <a:t> </a:t>
            </a:r>
            <a:r>
              <a:rPr lang="da-DK" err="1"/>
              <a:t>stan</a:t>
            </a:r>
            <a:r>
              <a:rPr lang="da-DK"/>
              <a:t> programs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err="1"/>
              <a:t>Pathfinder</a:t>
            </a:r>
            <a:r>
              <a:rPr lang="da-DK"/>
              <a:t> (</a:t>
            </a:r>
            <a:r>
              <a:rPr lang="da-DK" err="1"/>
              <a:t>experimental</a:t>
            </a:r>
            <a:r>
              <a:rPr lang="da-DK"/>
              <a:t> design </a:t>
            </a:r>
            <a:r>
              <a:rPr lang="da-DK" err="1"/>
              <a:t>optimization</a:t>
            </a:r>
            <a:r>
              <a:rPr lang="da-DK"/>
              <a:t>)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/>
              <a:t>DDM </a:t>
            </a:r>
            <a:r>
              <a:rPr lang="da-DK" err="1"/>
              <a:t>multivariate</a:t>
            </a:r>
            <a:r>
              <a:rPr lang="da-DK"/>
              <a:t> </a:t>
            </a:r>
            <a:r>
              <a:rPr lang="da-DK" err="1"/>
              <a:t>modeling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 err="1"/>
              <a:t>Entropy-based</a:t>
            </a:r>
            <a:r>
              <a:rPr lang="da-DK"/>
              <a:t> </a:t>
            </a:r>
            <a:r>
              <a:rPr lang="da-DK" err="1"/>
              <a:t>multivariate</a:t>
            </a:r>
            <a:r>
              <a:rPr lang="da-DK"/>
              <a:t> </a:t>
            </a:r>
            <a:r>
              <a:rPr lang="da-DK" err="1"/>
              <a:t>modeling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da-DK">
                <a:ea typeface="+mn-lt"/>
                <a:cs typeface="+mn-lt"/>
                <a:hlinkClick r:id="rId2"/>
              </a:rPr>
              <a:t>https://github.com/JesperFischer/Cognitive-Science-Exercises</a:t>
            </a:r>
            <a:endParaRPr lang="da-DK">
              <a:ea typeface="+mn-lt"/>
              <a:cs typeface="+mn-lt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95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naïve model of detection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7E8B5FE-5EA3-4949-AC30-4BD0A9207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14" y="1412776"/>
            <a:ext cx="6032996" cy="452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5287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47459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5668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heme/theme1.xml><?xml version="1.0" encoding="utf-8"?>
<a:theme xmlns:a="http://schemas.openxmlformats.org/drawingml/2006/main" name="AU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F43DFAEBFD38448E832AB5560B1DE7" ma:contentTypeVersion="14" ma:contentTypeDescription="Opret et nyt dokument." ma:contentTypeScope="" ma:versionID="6bdf713936d1f2304452d6e4bbf6032c">
  <xsd:schema xmlns:xsd="http://www.w3.org/2001/XMLSchema" xmlns:xs="http://www.w3.org/2001/XMLSchema" xmlns:p="http://schemas.microsoft.com/office/2006/metadata/properties" xmlns:ns3="b87c09f5-0143-4dc8-a6f4-c795846bb5c1" xmlns:ns4="d9a957bc-31fd-4f61-b360-d9e7ba84c685" targetNamespace="http://schemas.microsoft.com/office/2006/metadata/properties" ma:root="true" ma:fieldsID="2ba4053baca9a55dd8553260904da1dc" ns3:_="" ns4:_="">
    <xsd:import namespace="b87c09f5-0143-4dc8-a6f4-c795846bb5c1"/>
    <xsd:import namespace="d9a957bc-31fd-4f61-b360-d9e7ba84c6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7c09f5-0143-4dc8-a6f4-c795846bb5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a957bc-31fd-4f61-b360-d9e7ba84c68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87c09f5-0143-4dc8-a6f4-c795846bb5c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671BBC-2AA3-4E1D-8F39-FE4A17EC8715}">
  <ds:schemaRefs>
    <ds:schemaRef ds:uri="b87c09f5-0143-4dc8-a6f4-c795846bb5c1"/>
    <ds:schemaRef ds:uri="d9a957bc-31fd-4f61-b360-d9e7ba84c6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D041E0-F279-4298-9A02-FE2B6942C87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b87c09f5-0143-4dc8-a6f4-c795846bb5c1"/>
    <ds:schemaRef ds:uri="http://schemas.microsoft.com/office/infopath/2007/PartnerControls"/>
    <ds:schemaRef ds:uri="http://purl.org/dc/terms/"/>
    <ds:schemaRef ds:uri="d9a957bc-31fd-4f61-b360-d9e7ba84c68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849F3D7-AF9E-472E-8AA4-0D67244B0F5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1fd1d36-fecb-47ca-b7d7-d0df0370a198}" enabled="0" method="" siteId="{61fd1d36-fecb-47ca-b7d7-d0df0370a1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3159</Words>
  <Application>Microsoft Office PowerPoint</Application>
  <PresentationFormat>Custom</PresentationFormat>
  <Paragraphs>446</Paragraphs>
  <Slides>88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AU Passata</vt:lpstr>
      <vt:lpstr>Arial</vt:lpstr>
      <vt:lpstr>AU Peto</vt:lpstr>
      <vt:lpstr>Calibri</vt:lpstr>
      <vt:lpstr>Cambria Math</vt:lpstr>
      <vt:lpstr>Georgia</vt:lpstr>
      <vt:lpstr>AU Passata Light</vt:lpstr>
      <vt:lpstr>AU 16:9</vt:lpstr>
      <vt:lpstr>Psychophysics: computational modelling of human perception</vt:lpstr>
      <vt:lpstr>Who are we?</vt:lpstr>
      <vt:lpstr>What do we do?</vt:lpstr>
      <vt:lpstr>Definition</vt:lpstr>
      <vt:lpstr>A long history</vt:lpstr>
      <vt:lpstr>Two flavours of psychophysics</vt:lpstr>
      <vt:lpstr>Types of psychophysical experiments</vt:lpstr>
      <vt:lpstr>Types of psychophysical experiments</vt:lpstr>
      <vt:lpstr>A naïve model of detection</vt:lpstr>
      <vt:lpstr>A naïve model of detection</vt:lpstr>
      <vt:lpstr>We live in A noisy world…</vt:lpstr>
      <vt:lpstr>But we live in A noisy world…</vt:lpstr>
      <vt:lpstr>… That we sample with A noisy system</vt:lpstr>
      <vt:lpstr>A better model of perception</vt:lpstr>
      <vt:lpstr>A better model of perception</vt:lpstr>
      <vt:lpstr>Psychometric functions</vt:lpstr>
      <vt:lpstr>Psychometric functions</vt:lpstr>
      <vt:lpstr>Psychometric functions</vt:lpstr>
      <vt:lpstr>Psychometric functions</vt:lpstr>
      <vt:lpstr>Psychometric functions</vt:lpstr>
      <vt:lpstr>Psychometric functions</vt:lpstr>
      <vt:lpstr>Psychometric functions</vt:lpstr>
      <vt:lpstr>detection</vt:lpstr>
      <vt:lpstr>In practice – method of limits </vt:lpstr>
      <vt:lpstr>In practice – Up down staircase</vt:lpstr>
      <vt:lpstr>In practice – method of levels </vt:lpstr>
      <vt:lpstr>In practice–Adaptive method of levels </vt:lpstr>
      <vt:lpstr>In practice–Adaptive method of levels </vt:lpstr>
      <vt:lpstr>In practice – PSI method</vt:lpstr>
      <vt:lpstr>Example – Stimulus calibration</vt:lpstr>
      <vt:lpstr>Example – Spatial summation</vt:lpstr>
      <vt:lpstr>detection</vt:lpstr>
      <vt:lpstr>Psychometric functions</vt:lpstr>
      <vt:lpstr>Psychometric functions</vt:lpstr>
      <vt:lpstr>Example – Spatial summation</vt:lpstr>
      <vt:lpstr>Example – Edge localisation</vt:lpstr>
      <vt:lpstr>Types of psychophysical experiments</vt:lpstr>
      <vt:lpstr>Discrimination</vt:lpstr>
      <vt:lpstr>Example – Heart Rate discrimination </vt:lpstr>
      <vt:lpstr>Example – Cross modal interaction</vt:lpstr>
      <vt:lpstr>Types of psychophysical experiments</vt:lpstr>
      <vt:lpstr>Scaling</vt:lpstr>
      <vt:lpstr>Magnitude estimation</vt:lpstr>
      <vt:lpstr>Magnitude estimation</vt:lpstr>
      <vt:lpstr>Forced choice task</vt:lpstr>
      <vt:lpstr>Ressources</vt:lpstr>
      <vt:lpstr>References</vt:lpstr>
      <vt:lpstr>Hierarchical models</vt:lpstr>
      <vt:lpstr>Hierarchical models</vt:lpstr>
      <vt:lpstr>Hierarchical models</vt:lpstr>
      <vt:lpstr>Hierarchical models</vt:lpstr>
      <vt:lpstr>Hierarchical models</vt:lpstr>
      <vt:lpstr>Hierarchical models</vt:lpstr>
      <vt:lpstr>Hierarchical models</vt:lpstr>
      <vt:lpstr>Hierarchical models</vt:lpstr>
      <vt:lpstr>Multi-variate models</vt:lpstr>
      <vt:lpstr>Multi-variate models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Drift diffusion model</vt:lpstr>
      <vt:lpstr>PowerPoint Presentation</vt:lpstr>
      <vt:lpstr>Drift diffusion model</vt:lpstr>
      <vt:lpstr>Drift diffusion model</vt:lpstr>
      <vt:lpstr>Drift diffusion model</vt:lpstr>
      <vt:lpstr>Chronometric functions</vt:lpstr>
      <vt:lpstr>Multi-variate models</vt:lpstr>
      <vt:lpstr>Multi-variate models</vt:lpstr>
      <vt:lpstr>Multi-variate models</vt:lpstr>
      <vt:lpstr>Multi-variate models</vt:lpstr>
      <vt:lpstr>Multi-variate models</vt:lpstr>
      <vt:lpstr>Multi-variate models</vt:lpstr>
      <vt:lpstr>Multi-variate models</vt:lpstr>
      <vt:lpstr>Multi-variate models </vt:lpstr>
      <vt:lpstr>Multi-variate models </vt:lpstr>
      <vt:lpstr>Multi-variate models </vt:lpstr>
      <vt:lpstr>Multi-variate models </vt:lpstr>
      <vt:lpstr>References</vt:lpstr>
      <vt:lpstr>PowerPoint Presentation</vt:lpstr>
      <vt:lpstr>Practical exercises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Jesper Fischer Ehmsen</dc:creator>
  <cp:lastModifiedBy>Jesper Fischer Ehmsen</cp:lastModifiedBy>
  <cp:revision>2</cp:revision>
  <dcterms:modified xsi:type="dcterms:W3CDTF">2025-10-06T05:19:05Z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636196524199658508</vt:lpwstr>
  </property>
  <property fmtid="{D5CDD505-2E9C-101B-9397-08002B2CF9AE}" pid="59" name="UserProfileId">
    <vt:lpwstr>638022200185952659</vt:lpwstr>
  </property>
  <property fmtid="{D5CDD505-2E9C-101B-9397-08002B2CF9AE}" pid="60" name="TemplafyTimeStamp">
    <vt:lpwstr>2017-02-24T14:35:30.3621506Z</vt:lpwstr>
  </property>
  <property fmtid="{D5CDD505-2E9C-101B-9397-08002B2CF9AE}" pid="61" name="OfficeID">
    <vt:lpwstr>2483</vt:lpwstr>
  </property>
  <property fmtid="{D5CDD505-2E9C-101B-9397-08002B2CF9AE}" pid="62" name="colorthemechange">
    <vt:lpwstr>True</vt:lpwstr>
  </property>
  <property fmtid="{D5CDD505-2E9C-101B-9397-08002B2CF9AE}" pid="63" name="ContentTypeId">
    <vt:lpwstr>0x010100D1F43DFAEBFD38448E832AB5560B1DE7</vt:lpwstr>
  </property>
</Properties>
</file>